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61" r:id="rId5"/>
    <p:sldId id="263" r:id="rId6"/>
    <p:sldId id="264" r:id="rId7"/>
    <p:sldId id="265" r:id="rId8"/>
    <p:sldId id="266" r:id="rId9"/>
  </p:sldIdLst>
  <p:sldSz cx="14630400" cy="8229600"/>
  <p:notesSz cx="8229600" cy="14630400"/>
  <p:embeddedFontLst>
    <p:embeddedFont>
      <p:font typeface="Book Antiqua" panose="02040602050305030304" pitchFamily="18" charset="0"/>
      <p:regular r:id="rId11"/>
      <p:bold r:id="rId12"/>
      <p:italic r:id="rId13"/>
      <p:boldItalic r:id="rId14"/>
    </p:embeddedFont>
    <p:embeddedFont>
      <p:font typeface="Inter" panose="020B0604020202020204" charset="0"/>
      <p:regular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DFF"/>
    <a:srgbClr val="F7FCFF"/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61" d="100"/>
          <a:sy n="61" d="100"/>
        </p:scale>
        <p:origin x="61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92019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6062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914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5" Type="http://schemas.openxmlformats.org/officeDocument/2006/relationships/hyperlink" Target="https://quizizz.com/?lng=en" TargetMode="External"/><Relationship Id="rId4" Type="http://schemas.openxmlformats.org/officeDocument/2006/relationships/hyperlink" Target="https://kahoot.com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s://gamemaker.io/enhttps:/gamemaker.io/en" TargetMode="External"/><Relationship Id="rId5" Type="http://schemas.openxmlformats.org/officeDocument/2006/relationships/hyperlink" Target="https://scratch.mit.edu/" TargetMode="External"/><Relationship Id="rId4" Type="http://schemas.openxmlformats.org/officeDocument/2006/relationships/hyperlink" Target="https://www.mentimeter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793790" y="1604248"/>
            <a:ext cx="7556421" cy="4039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850"/>
              </a:lnSpc>
              <a:buNone/>
            </a:pPr>
            <a:r>
              <a:rPr lang="en-US" sz="4650" b="1" dirty="0" err="1">
                <a:solidFill>
                  <a:srgbClr val="000000"/>
                </a:solidFill>
                <a:latin typeface="Book Antiqua" panose="02040602050305030304" pitchFamily="18" charset="0"/>
                <a:ea typeface="Petrona Bold" pitchFamily="34" charset="-122"/>
                <a:cs typeface="Petrona Bold" pitchFamily="34" charset="-120"/>
              </a:rPr>
              <a:t>Використання</a:t>
            </a:r>
            <a:r>
              <a:rPr lang="en-US" sz="4650" b="1" dirty="0">
                <a:solidFill>
                  <a:srgbClr val="000000"/>
                </a:solidFill>
                <a:latin typeface="Book Antiqua" panose="02040602050305030304" pitchFamily="18" charset="0"/>
                <a:ea typeface="Petrona Bold" pitchFamily="34" charset="-122"/>
                <a:cs typeface="Petrona Bold" pitchFamily="34" charset="-120"/>
              </a:rPr>
              <a:t> </a:t>
            </a:r>
            <a:r>
              <a:rPr lang="en-US" sz="4650" b="1" dirty="0" err="1" smtClean="0">
                <a:solidFill>
                  <a:srgbClr val="000000"/>
                </a:solidFill>
                <a:latin typeface="Book Antiqua" panose="02040602050305030304" pitchFamily="18" charset="0"/>
                <a:ea typeface="Petrona Bold" pitchFamily="34" charset="-122"/>
                <a:cs typeface="Petrona Bold" pitchFamily="34" charset="-120"/>
              </a:rPr>
              <a:t>гейміфікації</a:t>
            </a:r>
            <a:endParaRPr lang="uk-UA" sz="4650" b="1" dirty="0" smtClean="0">
              <a:solidFill>
                <a:srgbClr val="000000"/>
              </a:solidFill>
              <a:latin typeface="Book Antiqua" panose="02040602050305030304" pitchFamily="18" charset="0"/>
              <a:ea typeface="Petrona Bold" pitchFamily="34" charset="-122"/>
              <a:cs typeface="Petrona Bold" pitchFamily="34" charset="-120"/>
            </a:endParaRPr>
          </a:p>
          <a:p>
            <a:pPr marL="0" indent="0">
              <a:lnSpc>
                <a:spcPts val="5850"/>
              </a:lnSpc>
              <a:buNone/>
            </a:pPr>
            <a:r>
              <a:rPr lang="en-US" sz="4650" b="1" dirty="0" smtClean="0">
                <a:solidFill>
                  <a:srgbClr val="000000"/>
                </a:solidFill>
                <a:latin typeface="Book Antiqua" panose="02040602050305030304" pitchFamily="18" charset="0"/>
                <a:ea typeface="Petrona Bold" pitchFamily="34" charset="-122"/>
                <a:cs typeface="Petrona Bold" pitchFamily="34" charset="-120"/>
              </a:rPr>
              <a:t> </a:t>
            </a:r>
            <a:r>
              <a:rPr lang="en-US" sz="4650" b="1" dirty="0">
                <a:solidFill>
                  <a:srgbClr val="000000"/>
                </a:solidFill>
                <a:latin typeface="Book Antiqua" panose="02040602050305030304" pitchFamily="18" charset="0"/>
                <a:ea typeface="Petrona Bold" pitchFamily="34" charset="-122"/>
                <a:cs typeface="Petrona Bold" pitchFamily="34" charset="-120"/>
              </a:rPr>
              <a:t>у навчанні</a:t>
            </a:r>
            <a:endParaRPr lang="en-US" sz="4650" dirty="0">
              <a:latin typeface="Book Antiqua" panose="02040602050305030304" pitchFamily="18" charset="0"/>
            </a:endParaRPr>
          </a:p>
        </p:txBody>
      </p:sp>
      <p:sp>
        <p:nvSpPr>
          <p:cNvPr id="5" name="Shape 2"/>
          <p:cNvSpPr/>
          <p:nvPr/>
        </p:nvSpPr>
        <p:spPr>
          <a:xfrm>
            <a:off x="793790" y="6245304"/>
            <a:ext cx="362903" cy="362903"/>
          </a:xfrm>
          <a:prstGeom prst="roundRect">
            <a:avLst>
              <a:gd name="adj" fmla="val 25194296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1270040" y="6228398"/>
            <a:ext cx="3569974" cy="3968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uk-UA" sz="2200" b="1" dirty="0" smtClean="0">
                <a:solidFill>
                  <a:srgbClr val="272525"/>
                </a:solidFill>
                <a:latin typeface="Book Antiqua" panose="02040602050305030304" pitchFamily="18" charset="0"/>
                <a:ea typeface="Inter Bold" pitchFamily="34" charset="-122"/>
                <a:cs typeface="Inter Bold" pitchFamily="34" charset="-120"/>
              </a:rPr>
              <a:t>Методист </a:t>
            </a:r>
            <a:r>
              <a:rPr lang="en-US" sz="2200" b="1" dirty="0" smtClean="0">
                <a:solidFill>
                  <a:srgbClr val="272525"/>
                </a:solidFill>
                <a:latin typeface="Book Antiqua" panose="02040602050305030304" pitchFamily="18" charset="0"/>
                <a:ea typeface="Inter Bold" pitchFamily="34" charset="-122"/>
                <a:cs typeface="Inter Bold" pitchFamily="34" charset="-120"/>
              </a:rPr>
              <a:t> </a:t>
            </a:r>
            <a:r>
              <a:rPr lang="en-US" sz="2200" b="1" dirty="0">
                <a:solidFill>
                  <a:srgbClr val="272525"/>
                </a:solidFill>
                <a:latin typeface="Book Antiqua" panose="02040602050305030304" pitchFamily="18" charset="0"/>
                <a:ea typeface="Inter Bold" pitchFamily="34" charset="-122"/>
                <a:cs typeface="Inter Bold" pitchFamily="34" charset="-120"/>
              </a:rPr>
              <a:t>Анна Іщенко</a:t>
            </a:r>
            <a:endParaRPr lang="en-US" sz="2200" dirty="0">
              <a:latin typeface="Book Antiqua" panose="02040602050305030304" pitchFamily="18" charset="0"/>
            </a:endParaRPr>
          </a:p>
        </p:txBody>
      </p:sp>
      <p:pic>
        <p:nvPicPr>
          <p:cNvPr id="1026" name="Picture 2" descr="гейміфікація в професійно-технічному училищі для підлітків віком від 15 до 19 років, люди одягнені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567" y="15765"/>
            <a:ext cx="8213834" cy="8213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04952" y="83672"/>
            <a:ext cx="14220495" cy="14885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850"/>
              </a:lnSpc>
              <a:buNone/>
            </a:pPr>
            <a:r>
              <a:rPr lang="en-US" sz="4800" b="1" dirty="0" err="1">
                <a:solidFill>
                  <a:srgbClr val="000000"/>
                </a:solidFill>
                <a:latin typeface="Book Antiqua" panose="02040602050305030304" pitchFamily="18" charset="0"/>
                <a:ea typeface="Petrona Bold" pitchFamily="34" charset="-122"/>
                <a:cs typeface="Petrona Bold" pitchFamily="34" charset="-120"/>
              </a:rPr>
              <a:t>Переваги</a:t>
            </a:r>
            <a:r>
              <a:rPr lang="en-US" sz="4800" b="1" dirty="0">
                <a:solidFill>
                  <a:srgbClr val="000000"/>
                </a:solidFill>
                <a:latin typeface="Book Antiqua" panose="02040602050305030304" pitchFamily="18" charset="0"/>
                <a:ea typeface="Petrona Bold" pitchFamily="34" charset="-122"/>
                <a:cs typeface="Petrona Bold" pitchFamily="34" charset="-120"/>
              </a:rPr>
              <a:t> </a:t>
            </a:r>
            <a:r>
              <a:rPr lang="en-US" sz="4800" b="1" dirty="0" err="1" smtClean="0">
                <a:solidFill>
                  <a:srgbClr val="000000"/>
                </a:solidFill>
                <a:latin typeface="Book Antiqua" panose="02040602050305030304" pitchFamily="18" charset="0"/>
                <a:ea typeface="Petrona Bold" pitchFamily="34" charset="-122"/>
                <a:cs typeface="Petrona Bold" pitchFamily="34" charset="-120"/>
              </a:rPr>
              <a:t>гейміфікації</a:t>
            </a:r>
            <a:r>
              <a:rPr lang="uk-UA" sz="4800" b="1" dirty="0" smtClean="0">
                <a:solidFill>
                  <a:srgbClr val="000000"/>
                </a:solidFill>
                <a:latin typeface="Book Antiqua" panose="02040602050305030304" pitchFamily="18" charset="0"/>
                <a:ea typeface="Petrona Bold" pitchFamily="34" charset="-122"/>
                <a:cs typeface="Petrona Bold" pitchFamily="34" charset="-120"/>
              </a:rPr>
              <a:t> в освітньому </a:t>
            </a:r>
            <a:r>
              <a:rPr lang="en-US" sz="4800" b="1" dirty="0" err="1" smtClean="0">
                <a:solidFill>
                  <a:srgbClr val="000000"/>
                </a:solidFill>
                <a:latin typeface="Book Antiqua" panose="02040602050305030304" pitchFamily="18" charset="0"/>
                <a:ea typeface="Petrona Bold" pitchFamily="34" charset="-122"/>
                <a:cs typeface="Petrona Bold" pitchFamily="34" charset="-120"/>
              </a:rPr>
              <a:t>процесі</a:t>
            </a:r>
            <a:endParaRPr lang="en-US" sz="4800" dirty="0">
              <a:latin typeface="Book Antiqua" panose="02040602050305030304" pitchFamily="18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851338" y="1309663"/>
            <a:ext cx="3525876" cy="3077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900"/>
              </a:lnSpc>
              <a:buNone/>
            </a:pPr>
            <a:r>
              <a:rPr lang="en-US" sz="2800" b="1" dirty="0">
                <a:solidFill>
                  <a:srgbClr val="339966"/>
                </a:solidFill>
                <a:latin typeface="Book Antiqua" panose="02040602050305030304" pitchFamily="18" charset="0"/>
                <a:ea typeface="Petrona Bold" pitchFamily="34" charset="-122"/>
                <a:cs typeface="Petrona Bold" pitchFamily="34" charset="-120"/>
              </a:rPr>
              <a:t>Підвищення мотивації</a:t>
            </a:r>
            <a:endParaRPr lang="en-US" sz="2800" dirty="0">
              <a:solidFill>
                <a:srgbClr val="339966"/>
              </a:solidFill>
              <a:latin typeface="Book Antiqua" panose="02040602050305030304" pitchFamily="18" charset="0"/>
            </a:endParaRPr>
          </a:p>
        </p:txBody>
      </p:sp>
      <p:sp>
        <p:nvSpPr>
          <p:cNvPr id="4" name="Text 2"/>
          <p:cNvSpPr/>
          <p:nvPr/>
        </p:nvSpPr>
        <p:spPr>
          <a:xfrm>
            <a:off x="851338" y="1758226"/>
            <a:ext cx="4114714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2800" dirty="0">
                <a:solidFill>
                  <a:srgbClr val="272525"/>
                </a:solidFill>
                <a:latin typeface="Book Antiqua" panose="02040602050305030304" pitchFamily="18" charset="0"/>
                <a:ea typeface="Inter" pitchFamily="34" charset="-122"/>
                <a:cs typeface="Inter" pitchFamily="34" charset="-120"/>
              </a:rPr>
              <a:t>Ігрові елементи підвищують інтерес та залучення до навчання. Це може бути особливо важливо для учнів з низькою мотивацією.</a:t>
            </a:r>
            <a:endParaRPr lang="en-US" sz="2800" dirty="0">
              <a:latin typeface="Book Antiqua" panose="02040602050305030304" pitchFamily="18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2908688" y="5528726"/>
            <a:ext cx="3684151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900"/>
              </a:lnSpc>
              <a:buNone/>
            </a:pPr>
            <a:r>
              <a:rPr lang="en-US" sz="2800" b="1" dirty="0">
                <a:solidFill>
                  <a:srgbClr val="00B0F0"/>
                </a:solidFill>
                <a:latin typeface="Book Antiqua" panose="02040602050305030304" pitchFamily="18" charset="0"/>
                <a:ea typeface="Petrona Bold" pitchFamily="34" charset="-122"/>
                <a:cs typeface="Petrona Bold" pitchFamily="34" charset="-120"/>
              </a:rPr>
              <a:t>Краще засвоєння знань</a:t>
            </a:r>
            <a:endParaRPr lang="en-US" sz="2800" dirty="0">
              <a:solidFill>
                <a:srgbClr val="00B0F0"/>
              </a:solidFill>
              <a:latin typeface="Book Antiqua" panose="02040602050305030304" pitchFamily="18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2908688" y="6015284"/>
            <a:ext cx="4597190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2800" dirty="0">
                <a:solidFill>
                  <a:srgbClr val="272525"/>
                </a:solidFill>
                <a:latin typeface="Book Antiqua" panose="02040602050305030304" pitchFamily="18" charset="0"/>
                <a:ea typeface="Inter" pitchFamily="34" charset="-122"/>
                <a:cs typeface="Inter" pitchFamily="34" charset="-120"/>
              </a:rPr>
              <a:t>Гейміфікація допомагає закріпити знання через практичні завдання та взаємодію.</a:t>
            </a:r>
            <a:endParaRPr lang="en-US" sz="2800" dirty="0">
              <a:latin typeface="Book Antiqua" panose="02040602050305030304" pitchFamily="18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5848459" y="2013987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900"/>
              </a:lnSpc>
              <a:buNone/>
            </a:pPr>
            <a:r>
              <a:rPr lang="en-US" sz="2800" b="1" dirty="0">
                <a:solidFill>
                  <a:srgbClr val="FFC000"/>
                </a:solidFill>
                <a:latin typeface="Book Antiqua" panose="02040602050305030304" pitchFamily="18" charset="0"/>
                <a:ea typeface="Petrona Bold" pitchFamily="34" charset="-122"/>
                <a:cs typeface="Petrona Bold" pitchFamily="34" charset="-120"/>
              </a:rPr>
              <a:t>Розвиток навичок</a:t>
            </a:r>
            <a:endParaRPr lang="en-US" sz="2800" dirty="0">
              <a:solidFill>
                <a:srgbClr val="FFC000"/>
              </a:solidFill>
              <a:latin typeface="Book Antiqua" panose="02040602050305030304" pitchFamily="18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5861372" y="2510101"/>
            <a:ext cx="3978116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2800" dirty="0">
                <a:solidFill>
                  <a:srgbClr val="272525"/>
                </a:solidFill>
                <a:latin typeface="Book Antiqua" panose="02040602050305030304" pitchFamily="18" charset="0"/>
                <a:ea typeface="Inter" pitchFamily="34" charset="-122"/>
                <a:cs typeface="Inter" pitchFamily="34" charset="-120"/>
              </a:rPr>
              <a:t>Гейміфікація стимулює розвиток навичок критичного мислення, вирішення проблем, комунікації та співпраці.</a:t>
            </a:r>
            <a:endParaRPr lang="en-US" sz="2800" dirty="0">
              <a:latin typeface="Book Antiqua" panose="02040602050305030304" pitchFamily="18" charset="0"/>
            </a:endParaRPr>
          </a:p>
        </p:txBody>
      </p:sp>
      <p:pic>
        <p:nvPicPr>
          <p:cNvPr id="2050" name="Picture 2" descr="Переваги гейміфікації в освітньому процесі у професійно-технічному училищі для підлітків віком від 15 до 19 років, з реальними одягненими людьм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9488" y="3571992"/>
            <a:ext cx="4657607" cy="4657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23635" y="749617"/>
            <a:ext cx="7669530" cy="20734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400"/>
              </a:lnSpc>
              <a:buNone/>
            </a:pPr>
            <a:r>
              <a:rPr lang="en-US" sz="4400" b="1" dirty="0">
                <a:solidFill>
                  <a:srgbClr val="000000"/>
                </a:solidFill>
                <a:latin typeface="Book Antiqua" panose="02040602050305030304" pitchFamily="18" charset="0"/>
                <a:ea typeface="Petrona Bold" pitchFamily="34" charset="-122"/>
                <a:cs typeface="Petrona Bold" pitchFamily="34" charset="-120"/>
              </a:rPr>
              <a:t>Приклади успішного застосування гейміфікації</a:t>
            </a:r>
            <a:endParaRPr lang="en-US" sz="4400" dirty="0">
              <a:latin typeface="Book Antiqua" panose="02040602050305030304" pitchFamily="18" charset="0"/>
            </a:endParaRPr>
          </a:p>
        </p:txBody>
      </p:sp>
      <p:sp>
        <p:nvSpPr>
          <p:cNvPr id="4" name="Shape 1"/>
          <p:cNvSpPr/>
          <p:nvPr/>
        </p:nvSpPr>
        <p:spPr>
          <a:xfrm>
            <a:off x="6223575" y="2420301"/>
            <a:ext cx="473869" cy="473869"/>
          </a:xfrm>
          <a:prstGeom prst="roundRect">
            <a:avLst>
              <a:gd name="adj" fmla="val 18669"/>
            </a:avLst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sp>
      <p:sp>
        <p:nvSpPr>
          <p:cNvPr id="5" name="Text 2"/>
          <p:cNvSpPr/>
          <p:nvPr/>
        </p:nvSpPr>
        <p:spPr>
          <a:xfrm>
            <a:off x="6346764" y="2526922"/>
            <a:ext cx="141923" cy="3317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26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1</a:t>
            </a:r>
            <a:endParaRPr lang="en-US" sz="2600" dirty="0"/>
          </a:p>
        </p:txBody>
      </p:sp>
      <p:sp>
        <p:nvSpPr>
          <p:cNvPr id="6" name="Text 3"/>
          <p:cNvSpPr/>
          <p:nvPr/>
        </p:nvSpPr>
        <p:spPr>
          <a:xfrm>
            <a:off x="6840319" y="2402992"/>
            <a:ext cx="3045023" cy="1036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400" b="1" dirty="0">
                <a:solidFill>
                  <a:srgbClr val="272525"/>
                </a:solidFill>
                <a:latin typeface="Book Antiqua" panose="02040602050305030304" pitchFamily="18" charset="0"/>
                <a:ea typeface="Petrona Bold" pitchFamily="34" charset="-122"/>
                <a:cs typeface="Petrona Bold" pitchFamily="34" charset="-120"/>
              </a:rPr>
              <a:t>Використання віртуальної реальності</a:t>
            </a:r>
            <a:endParaRPr lang="en-US" sz="2400" dirty="0">
              <a:latin typeface="Book Antiqua" panose="02040602050305030304" pitchFamily="18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6840319" y="3539049"/>
            <a:ext cx="3045023" cy="13477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2400" dirty="0" err="1">
                <a:solidFill>
                  <a:srgbClr val="272525"/>
                </a:solidFill>
                <a:latin typeface="Book Antiqua" panose="02040602050305030304" pitchFamily="18" charset="0"/>
                <a:ea typeface="Inter" pitchFamily="34" charset="-122"/>
                <a:cs typeface="Inter" pitchFamily="34" charset="-120"/>
              </a:rPr>
              <a:t>Уроки</a:t>
            </a:r>
            <a:r>
              <a:rPr lang="en-US" sz="2400" dirty="0">
                <a:solidFill>
                  <a:srgbClr val="272525"/>
                </a:solidFill>
                <a:latin typeface="Book Antiqua" panose="02040602050305030304" pitchFamily="18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2400" dirty="0" err="1" smtClean="0">
                <a:solidFill>
                  <a:srgbClr val="272525"/>
                </a:solidFill>
                <a:latin typeface="Book Antiqua" panose="02040602050305030304" pitchFamily="18" charset="0"/>
                <a:ea typeface="Inter" pitchFamily="34" charset="-122"/>
                <a:cs typeface="Inter" pitchFamily="34" charset="-120"/>
              </a:rPr>
              <a:t>можна</a:t>
            </a:r>
            <a:r>
              <a:rPr lang="en-US" sz="2400" dirty="0" smtClean="0">
                <a:solidFill>
                  <a:srgbClr val="272525"/>
                </a:solidFill>
                <a:latin typeface="Book Antiqua" panose="02040602050305030304" pitchFamily="18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2400" dirty="0">
                <a:solidFill>
                  <a:srgbClr val="272525"/>
                </a:solidFill>
                <a:latin typeface="Book Antiqua" panose="02040602050305030304" pitchFamily="18" charset="0"/>
                <a:ea typeface="Inter" pitchFamily="34" charset="-122"/>
                <a:cs typeface="Inter" pitchFamily="34" charset="-120"/>
              </a:rPr>
              <a:t>перетворити на віртуальні екскурсії історичними місцями.</a:t>
            </a:r>
            <a:endParaRPr lang="en-US" sz="2400" dirty="0">
              <a:latin typeface="Book Antiqua" panose="02040602050305030304" pitchFamily="18" charset="0"/>
            </a:endParaRPr>
          </a:p>
        </p:txBody>
      </p:sp>
      <p:sp>
        <p:nvSpPr>
          <p:cNvPr id="8" name="Shape 5"/>
          <p:cNvSpPr/>
          <p:nvPr/>
        </p:nvSpPr>
        <p:spPr>
          <a:xfrm>
            <a:off x="10484069" y="2425019"/>
            <a:ext cx="392637" cy="473869"/>
          </a:xfrm>
          <a:prstGeom prst="roundRect">
            <a:avLst>
              <a:gd name="adj" fmla="val 18669"/>
            </a:avLst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sp>
      <p:sp>
        <p:nvSpPr>
          <p:cNvPr id="9" name="Text 6"/>
          <p:cNvSpPr/>
          <p:nvPr/>
        </p:nvSpPr>
        <p:spPr>
          <a:xfrm>
            <a:off x="10622577" y="2562462"/>
            <a:ext cx="188119" cy="3317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26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2</a:t>
            </a:r>
            <a:endParaRPr lang="en-US" sz="2600" dirty="0"/>
          </a:p>
        </p:txBody>
      </p:sp>
      <p:sp>
        <p:nvSpPr>
          <p:cNvPr id="10" name="Text 7"/>
          <p:cNvSpPr/>
          <p:nvPr/>
        </p:nvSpPr>
        <p:spPr>
          <a:xfrm>
            <a:off x="11106889" y="2418991"/>
            <a:ext cx="3045023" cy="691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400" b="1" dirty="0">
                <a:solidFill>
                  <a:srgbClr val="272525"/>
                </a:solidFill>
                <a:latin typeface="Book Antiqua" panose="02040602050305030304" pitchFamily="18" charset="0"/>
                <a:ea typeface="Petrona Bold" pitchFamily="34" charset="-122"/>
                <a:cs typeface="Petrona Bold" pitchFamily="34" charset="-120"/>
              </a:rPr>
              <a:t>Інтерактивні вікторини</a:t>
            </a:r>
            <a:endParaRPr lang="en-US" sz="2400" dirty="0">
              <a:latin typeface="Book Antiqua" panose="02040602050305030304" pitchFamily="18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11152633" y="3237029"/>
            <a:ext cx="3045023" cy="13477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2400" dirty="0">
                <a:solidFill>
                  <a:srgbClr val="272525"/>
                </a:solidFill>
                <a:latin typeface="Book Antiqua" panose="02040602050305030304" pitchFamily="18" charset="0"/>
                <a:ea typeface="Inter" pitchFamily="34" charset="-122"/>
                <a:cs typeface="Inter" pitchFamily="34" charset="-120"/>
              </a:rPr>
              <a:t>Перевірка знань у формі вікторини з рейтинговою таблицею може підвищити змагальний дух.</a:t>
            </a:r>
            <a:endParaRPr lang="en-US" sz="2400" dirty="0">
              <a:latin typeface="Book Antiqua" panose="02040602050305030304" pitchFamily="18" charset="0"/>
            </a:endParaRPr>
          </a:p>
        </p:txBody>
      </p:sp>
      <p:sp>
        <p:nvSpPr>
          <p:cNvPr id="12" name="Shape 9"/>
          <p:cNvSpPr/>
          <p:nvPr/>
        </p:nvSpPr>
        <p:spPr>
          <a:xfrm>
            <a:off x="8844455" y="5540781"/>
            <a:ext cx="438593" cy="473869"/>
          </a:xfrm>
          <a:prstGeom prst="roundRect">
            <a:avLst>
              <a:gd name="adj" fmla="val 18669"/>
            </a:avLst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sp>
      <p:sp>
        <p:nvSpPr>
          <p:cNvPr id="13" name="Text 10"/>
          <p:cNvSpPr/>
          <p:nvPr/>
        </p:nvSpPr>
        <p:spPr>
          <a:xfrm>
            <a:off x="8952232" y="5662902"/>
            <a:ext cx="187762" cy="3317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26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3</a:t>
            </a:r>
            <a:endParaRPr lang="en-US" sz="2600" dirty="0"/>
          </a:p>
        </p:txBody>
      </p:sp>
      <p:sp>
        <p:nvSpPr>
          <p:cNvPr id="14" name="Text 11"/>
          <p:cNvSpPr/>
          <p:nvPr/>
        </p:nvSpPr>
        <p:spPr>
          <a:xfrm>
            <a:off x="9334320" y="5672856"/>
            <a:ext cx="2764631" cy="3455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400" b="1" dirty="0">
                <a:solidFill>
                  <a:srgbClr val="272525"/>
                </a:solidFill>
                <a:latin typeface="Book Antiqua" panose="02040602050305030304" pitchFamily="18" charset="0"/>
                <a:ea typeface="Petrona Bold" pitchFamily="34" charset="-122"/>
                <a:cs typeface="Petrona Bold" pitchFamily="34" charset="-120"/>
              </a:rPr>
              <a:t>Рольові ігри</a:t>
            </a:r>
            <a:endParaRPr lang="en-US" sz="2400" dirty="0">
              <a:latin typeface="Book Antiqua" panose="02040602050305030304" pitchFamily="18" charset="0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7130057" y="6145685"/>
            <a:ext cx="6985040" cy="159091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2400" dirty="0">
                <a:solidFill>
                  <a:srgbClr val="272525"/>
                </a:solidFill>
                <a:latin typeface="Book Antiqua" panose="02040602050305030304" pitchFamily="18" charset="0"/>
                <a:ea typeface="Inter" pitchFamily="34" charset="-122"/>
                <a:cs typeface="Inter" pitchFamily="34" charset="-120"/>
              </a:rPr>
              <a:t>Учням пропонується виконати певні ролі в імітаційному середовищі, наприклад, під час рольової гри в сфері торгівлі.</a:t>
            </a:r>
            <a:endParaRPr lang="en-US" sz="2400" dirty="0">
              <a:latin typeface="Book Antiqua" panose="0204060205030503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2880428" y="7556484"/>
            <a:ext cx="1749972" cy="614855"/>
          </a:xfrm>
          <a:prstGeom prst="rect">
            <a:avLst/>
          </a:prstGeom>
          <a:solidFill>
            <a:srgbClr val="FBFDFF"/>
          </a:solidFill>
          <a:ln>
            <a:solidFill>
              <a:srgbClr val="FBFD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021318"/>
            <a:ext cx="7556421" cy="14885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850"/>
              </a:lnSpc>
              <a:buNone/>
            </a:pPr>
            <a:r>
              <a:rPr lang="en-US" sz="4400" b="1" dirty="0">
                <a:solidFill>
                  <a:srgbClr val="000000"/>
                </a:solidFill>
                <a:latin typeface="Book Antiqua" panose="02040602050305030304" pitchFamily="18" charset="0"/>
                <a:ea typeface="Petrona Bold" pitchFamily="34" charset="-122"/>
                <a:cs typeface="Petrona Bold" pitchFamily="34" charset="-120"/>
              </a:rPr>
              <a:t>Інструменти та методи гейміфікації</a:t>
            </a:r>
            <a:endParaRPr lang="en-US" sz="4400" dirty="0">
              <a:latin typeface="Book Antiqua" panose="02040602050305030304" pitchFamily="18" charset="0"/>
            </a:endParaRPr>
          </a:p>
        </p:txBody>
      </p:sp>
      <p:sp>
        <p:nvSpPr>
          <p:cNvPr id="4" name="Shape 1"/>
          <p:cNvSpPr/>
          <p:nvPr/>
        </p:nvSpPr>
        <p:spPr>
          <a:xfrm>
            <a:off x="793790" y="2849999"/>
            <a:ext cx="3664863" cy="2428637"/>
          </a:xfrm>
          <a:prstGeom prst="roundRect">
            <a:avLst>
              <a:gd name="adj" fmla="val 3923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Text 2"/>
          <p:cNvSpPr/>
          <p:nvPr/>
        </p:nvSpPr>
        <p:spPr>
          <a:xfrm>
            <a:off x="1028224" y="3084433"/>
            <a:ext cx="3077408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900"/>
              </a:lnSpc>
              <a:buNone/>
            </a:pPr>
            <a:r>
              <a:rPr lang="en-US" sz="2400" b="1" dirty="0">
                <a:solidFill>
                  <a:schemeClr val="bg1"/>
                </a:solidFill>
                <a:latin typeface="Book Antiqua" panose="02040602050305030304" pitchFamily="18" charset="0"/>
                <a:ea typeface="Petrona Bold" pitchFamily="34" charset="-122"/>
                <a:cs typeface="Petrona Bold" pitchFamily="34" charset="-120"/>
              </a:rPr>
              <a:t>Вікторини та квизи</a:t>
            </a:r>
            <a:endParaRPr lang="en-US" sz="2400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1028224" y="3592592"/>
            <a:ext cx="3195995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2400" dirty="0">
                <a:solidFill>
                  <a:schemeClr val="bg1"/>
                </a:solidFill>
                <a:latin typeface="Book Antiqua" panose="02040602050305030304" pitchFamily="18" charset="0"/>
                <a:ea typeface="Inter" pitchFamily="34" charset="-122"/>
                <a:cs typeface="Inter" pitchFamily="34" charset="-120"/>
              </a:rPr>
              <a:t>Перевірка знань у формі інтерактивних квізів стимулює конкуренцію.</a:t>
            </a:r>
            <a:endParaRPr lang="en-US" sz="2400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7" name="Shape 4"/>
          <p:cNvSpPr/>
          <p:nvPr/>
        </p:nvSpPr>
        <p:spPr>
          <a:xfrm>
            <a:off x="4685467" y="2849999"/>
            <a:ext cx="3664863" cy="2428637"/>
          </a:xfrm>
          <a:prstGeom prst="roundRect">
            <a:avLst>
              <a:gd name="adj" fmla="val 3923"/>
            </a:avLst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sp>
      <p:sp>
        <p:nvSpPr>
          <p:cNvPr id="8" name="Text 5"/>
          <p:cNvSpPr/>
          <p:nvPr/>
        </p:nvSpPr>
        <p:spPr>
          <a:xfrm>
            <a:off x="4919901" y="3084433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900"/>
              </a:lnSpc>
              <a:buNone/>
            </a:pPr>
            <a:r>
              <a:rPr lang="en-US" sz="2400" b="1" dirty="0">
                <a:solidFill>
                  <a:schemeClr val="bg1"/>
                </a:solidFill>
                <a:latin typeface="Book Antiqua" panose="02040602050305030304" pitchFamily="18" charset="0"/>
                <a:ea typeface="Petrona Bold" pitchFamily="34" charset="-122"/>
                <a:cs typeface="Petrona Bold" pitchFamily="34" charset="-120"/>
              </a:rPr>
              <a:t>Ігри-симулятори</a:t>
            </a:r>
            <a:endParaRPr lang="en-US" sz="2400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4919901" y="3592592"/>
            <a:ext cx="3195995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2400" dirty="0">
                <a:solidFill>
                  <a:schemeClr val="bg1"/>
                </a:solidFill>
                <a:latin typeface="Book Antiqua" panose="02040602050305030304" pitchFamily="18" charset="0"/>
                <a:ea typeface="Inter" pitchFamily="34" charset="-122"/>
                <a:cs typeface="Inter" pitchFamily="34" charset="-120"/>
              </a:rPr>
              <a:t>Навчання через ігри-симулятори дозволяє отримати практичні навички.</a:t>
            </a:r>
            <a:endParaRPr lang="en-US" sz="2400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10" name="Shape 7"/>
          <p:cNvSpPr/>
          <p:nvPr/>
        </p:nvSpPr>
        <p:spPr>
          <a:xfrm>
            <a:off x="793790" y="5505449"/>
            <a:ext cx="7556421" cy="2046233"/>
          </a:xfrm>
          <a:prstGeom prst="roundRect">
            <a:avLst>
              <a:gd name="adj" fmla="val 5595"/>
            </a:avLst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sp>
      <p:sp>
        <p:nvSpPr>
          <p:cNvPr id="11" name="Text 8"/>
          <p:cNvSpPr/>
          <p:nvPr/>
        </p:nvSpPr>
        <p:spPr>
          <a:xfrm>
            <a:off x="1028224" y="5739884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900"/>
              </a:lnSpc>
              <a:buNone/>
            </a:pPr>
            <a:r>
              <a:rPr lang="en-US" sz="2400" b="1" dirty="0">
                <a:solidFill>
                  <a:schemeClr val="bg1"/>
                </a:solidFill>
                <a:latin typeface="Book Antiqua" panose="02040602050305030304" pitchFamily="18" charset="0"/>
                <a:ea typeface="Petrona Bold" pitchFamily="34" charset="-122"/>
                <a:cs typeface="Petrona Bold" pitchFamily="34" charset="-120"/>
              </a:rPr>
              <a:t>Рольові ігри</a:t>
            </a:r>
            <a:endParaRPr lang="en-US" sz="2400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1028224" y="6248043"/>
            <a:ext cx="708755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2400" dirty="0">
                <a:solidFill>
                  <a:schemeClr val="bg1"/>
                </a:solidFill>
                <a:latin typeface="Book Antiqua" panose="02040602050305030304" pitchFamily="18" charset="0"/>
                <a:ea typeface="Inter" pitchFamily="34" charset="-122"/>
                <a:cs typeface="Inter" pitchFamily="34" charset="-120"/>
              </a:rPr>
              <a:t>Відтворення реальних професійних сценаріїв, наприклад, ведення торгівлі, розширює розуміння.</a:t>
            </a:r>
            <a:endParaRPr lang="en-US" sz="2400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51629" y="612934"/>
            <a:ext cx="7840742" cy="1221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4800"/>
              </a:lnSpc>
              <a:buNone/>
            </a:pPr>
            <a:r>
              <a:rPr lang="en-US" sz="4400" b="1" dirty="0" err="1">
                <a:solidFill>
                  <a:srgbClr val="000000"/>
                </a:solidFill>
                <a:latin typeface="Book Antiqua" panose="02040602050305030304" pitchFamily="18" charset="0"/>
                <a:ea typeface="Petrona Bold" pitchFamily="34" charset="-122"/>
                <a:cs typeface="Petrona Bold" pitchFamily="34" charset="-120"/>
              </a:rPr>
              <a:t>Роль</a:t>
            </a:r>
            <a:r>
              <a:rPr lang="en-US" sz="4400" b="1" dirty="0">
                <a:solidFill>
                  <a:srgbClr val="000000"/>
                </a:solidFill>
                <a:latin typeface="Book Antiqua" panose="02040602050305030304" pitchFamily="18" charset="0"/>
                <a:ea typeface="Petrona Bold" pitchFamily="34" charset="-122"/>
                <a:cs typeface="Petrona Bold" pitchFamily="34" charset="-120"/>
              </a:rPr>
              <a:t> </a:t>
            </a:r>
            <a:r>
              <a:rPr lang="uk-UA" sz="4400" b="1" dirty="0" smtClean="0">
                <a:solidFill>
                  <a:srgbClr val="000000"/>
                </a:solidFill>
                <a:latin typeface="Book Antiqua" panose="02040602050305030304" pitchFamily="18" charset="0"/>
                <a:ea typeface="Petrona Bold" pitchFamily="34" charset="-122"/>
                <a:cs typeface="Petrona Bold" pitchFamily="34" charset="-120"/>
              </a:rPr>
              <a:t>педагога</a:t>
            </a:r>
            <a:r>
              <a:rPr lang="en-US" sz="4400" b="1" dirty="0" smtClean="0">
                <a:solidFill>
                  <a:srgbClr val="000000"/>
                </a:solidFill>
                <a:latin typeface="Book Antiqua" panose="02040602050305030304" pitchFamily="18" charset="0"/>
                <a:ea typeface="Petrona Bold" pitchFamily="34" charset="-122"/>
                <a:cs typeface="Petrona Bold" pitchFamily="34" charset="-120"/>
              </a:rPr>
              <a:t> </a:t>
            </a:r>
            <a:r>
              <a:rPr lang="en-US" sz="4400" b="1" dirty="0">
                <a:solidFill>
                  <a:srgbClr val="000000"/>
                </a:solidFill>
                <a:latin typeface="Book Antiqua" panose="02040602050305030304" pitchFamily="18" charset="0"/>
                <a:ea typeface="Petrona Bold" pitchFamily="34" charset="-122"/>
                <a:cs typeface="Petrona Bold" pitchFamily="34" charset="-120"/>
              </a:rPr>
              <a:t>у впровадженні гейміфікації</a:t>
            </a:r>
            <a:endParaRPr lang="en-US" sz="4400" dirty="0">
              <a:latin typeface="Book Antiqua" panose="02040602050305030304" pitchFamily="18" charset="0"/>
            </a:endParaRPr>
          </a:p>
        </p:txBody>
      </p:sp>
      <p:sp>
        <p:nvSpPr>
          <p:cNvPr id="4" name="Shape 1"/>
          <p:cNvSpPr/>
          <p:nvPr/>
        </p:nvSpPr>
        <p:spPr>
          <a:xfrm>
            <a:off x="919401" y="2113955"/>
            <a:ext cx="22860" cy="5502712"/>
          </a:xfrm>
          <a:prstGeom prst="roundRect">
            <a:avLst>
              <a:gd name="adj" fmla="val 342067"/>
            </a:avLst>
          </a:prstGeom>
          <a:solidFill>
            <a:srgbClr val="B2D4E5"/>
          </a:solidFill>
          <a:ln/>
        </p:spPr>
      </p:sp>
      <p:sp>
        <p:nvSpPr>
          <p:cNvPr id="5" name="Shape 2"/>
          <p:cNvSpPr/>
          <p:nvPr/>
        </p:nvSpPr>
        <p:spPr>
          <a:xfrm>
            <a:off x="1117402" y="2521387"/>
            <a:ext cx="651629" cy="22860"/>
          </a:xfrm>
          <a:prstGeom prst="roundRect">
            <a:avLst>
              <a:gd name="adj" fmla="val 342067"/>
            </a:avLst>
          </a:prstGeom>
          <a:solidFill>
            <a:srgbClr val="B2D4E5"/>
          </a:solidFill>
          <a:ln/>
        </p:spPr>
      </p:sp>
      <p:sp>
        <p:nvSpPr>
          <p:cNvPr id="6" name="Shape 3"/>
          <p:cNvSpPr/>
          <p:nvPr/>
        </p:nvSpPr>
        <p:spPr>
          <a:xfrm>
            <a:off x="721400" y="2323386"/>
            <a:ext cx="418862" cy="418862"/>
          </a:xfrm>
          <a:prstGeom prst="roundRect">
            <a:avLst>
              <a:gd name="adj" fmla="val 18669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Text 4"/>
          <p:cNvSpPr/>
          <p:nvPr/>
        </p:nvSpPr>
        <p:spPr>
          <a:xfrm>
            <a:off x="868085" y="2386132"/>
            <a:ext cx="125492" cy="2932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23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1</a:t>
            </a:r>
            <a:endParaRPr lang="en-US" sz="2300" dirty="0"/>
          </a:p>
        </p:txBody>
      </p:sp>
      <p:sp>
        <p:nvSpPr>
          <p:cNvPr id="8" name="Text 5"/>
          <p:cNvSpPr/>
          <p:nvPr/>
        </p:nvSpPr>
        <p:spPr>
          <a:xfrm>
            <a:off x="1954768" y="2300049"/>
            <a:ext cx="3940969" cy="30539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400" b="1" dirty="0">
                <a:solidFill>
                  <a:srgbClr val="272525"/>
                </a:solidFill>
                <a:latin typeface="Book Antiqua" panose="02040602050305030304" pitchFamily="18" charset="0"/>
                <a:ea typeface="Petrona Bold" pitchFamily="34" charset="-122"/>
                <a:cs typeface="Petrona Bold" pitchFamily="34" charset="-120"/>
              </a:rPr>
              <a:t>Визначення навчальних цілей</a:t>
            </a:r>
            <a:endParaRPr lang="en-US" sz="2400" dirty="0">
              <a:latin typeface="Book Antiqua" panose="02040602050305030304" pitchFamily="18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1954768" y="2717125"/>
            <a:ext cx="6537603" cy="5957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uk-UA" sz="2400" dirty="0" smtClean="0">
                <a:solidFill>
                  <a:srgbClr val="272525"/>
                </a:solidFill>
                <a:latin typeface="Book Antiqua" panose="02040602050305030304" pitchFamily="18" charset="0"/>
                <a:ea typeface="Inter" pitchFamily="34" charset="-122"/>
                <a:cs typeface="Inter" pitchFamily="34" charset="-120"/>
              </a:rPr>
              <a:t>Педагог</a:t>
            </a:r>
            <a:r>
              <a:rPr lang="en-US" sz="2400" dirty="0" smtClean="0">
                <a:solidFill>
                  <a:srgbClr val="272525"/>
                </a:solidFill>
                <a:latin typeface="Book Antiqua" panose="02040602050305030304" pitchFamily="18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2400" dirty="0">
                <a:solidFill>
                  <a:srgbClr val="272525"/>
                </a:solidFill>
                <a:latin typeface="Book Antiqua" panose="02040602050305030304" pitchFamily="18" charset="0"/>
                <a:ea typeface="Inter" pitchFamily="34" charset="-122"/>
                <a:cs typeface="Inter" pitchFamily="34" charset="-120"/>
              </a:rPr>
              <a:t>повинен зрозуміти навчальні цілі та вибрати відповідні ігрові елементи.</a:t>
            </a:r>
            <a:endParaRPr lang="en-US" sz="2400" dirty="0">
              <a:latin typeface="Book Antiqua" panose="02040602050305030304" pitchFamily="18" charset="0"/>
            </a:endParaRPr>
          </a:p>
        </p:txBody>
      </p:sp>
      <p:sp>
        <p:nvSpPr>
          <p:cNvPr id="10" name="Shape 7"/>
          <p:cNvSpPr/>
          <p:nvPr/>
        </p:nvSpPr>
        <p:spPr>
          <a:xfrm>
            <a:off x="1117402" y="4092535"/>
            <a:ext cx="651629" cy="22860"/>
          </a:xfrm>
          <a:prstGeom prst="roundRect">
            <a:avLst>
              <a:gd name="adj" fmla="val 342067"/>
            </a:avLst>
          </a:prstGeom>
          <a:solidFill>
            <a:srgbClr val="B2D4E5"/>
          </a:solidFill>
          <a:ln/>
        </p:spPr>
      </p:sp>
      <p:sp>
        <p:nvSpPr>
          <p:cNvPr id="11" name="Shape 8"/>
          <p:cNvSpPr/>
          <p:nvPr/>
        </p:nvSpPr>
        <p:spPr>
          <a:xfrm>
            <a:off x="721400" y="3894534"/>
            <a:ext cx="418862" cy="418862"/>
          </a:xfrm>
          <a:prstGeom prst="roundRect">
            <a:avLst>
              <a:gd name="adj" fmla="val 18669"/>
            </a:avLst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sp>
      <p:sp>
        <p:nvSpPr>
          <p:cNvPr id="12" name="Text 9"/>
          <p:cNvSpPr/>
          <p:nvPr/>
        </p:nvSpPr>
        <p:spPr>
          <a:xfrm>
            <a:off x="847725" y="3957280"/>
            <a:ext cx="166211" cy="2932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23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2</a:t>
            </a:r>
            <a:endParaRPr lang="en-US" sz="2300" dirty="0"/>
          </a:p>
        </p:txBody>
      </p:sp>
      <p:sp>
        <p:nvSpPr>
          <p:cNvPr id="13" name="Text 10"/>
          <p:cNvSpPr/>
          <p:nvPr/>
        </p:nvSpPr>
        <p:spPr>
          <a:xfrm>
            <a:off x="1954768" y="3871198"/>
            <a:ext cx="3403521" cy="30539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400" b="1" dirty="0">
                <a:solidFill>
                  <a:srgbClr val="272525"/>
                </a:solidFill>
                <a:latin typeface="Book Antiqua" panose="02040602050305030304" pitchFamily="18" charset="0"/>
                <a:ea typeface="Petrona Bold" pitchFamily="34" charset="-122"/>
                <a:cs typeface="Petrona Bold" pitchFamily="34" charset="-120"/>
              </a:rPr>
              <a:t>Створення правил та умов</a:t>
            </a:r>
            <a:endParaRPr lang="en-US" sz="2400" dirty="0">
              <a:latin typeface="Book Antiqua" panose="02040602050305030304" pitchFamily="18" charset="0"/>
            </a:endParaRPr>
          </a:p>
        </p:txBody>
      </p:sp>
      <p:sp>
        <p:nvSpPr>
          <p:cNvPr id="14" name="Text 11"/>
          <p:cNvSpPr/>
          <p:nvPr/>
        </p:nvSpPr>
        <p:spPr>
          <a:xfrm>
            <a:off x="1954768" y="4288274"/>
            <a:ext cx="6537603" cy="5957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2400" dirty="0">
                <a:solidFill>
                  <a:srgbClr val="272525"/>
                </a:solidFill>
                <a:latin typeface="Book Antiqua" panose="02040602050305030304" pitchFamily="18" charset="0"/>
                <a:ea typeface="Inter" pitchFamily="34" charset="-122"/>
                <a:cs typeface="Inter" pitchFamily="34" charset="-120"/>
              </a:rPr>
              <a:t>Встановлення чітких правил та умов дозволяє зробити гру ефективною.</a:t>
            </a:r>
            <a:endParaRPr lang="en-US" sz="2400" dirty="0">
              <a:latin typeface="Book Antiqua" panose="02040602050305030304" pitchFamily="18" charset="0"/>
            </a:endParaRPr>
          </a:p>
        </p:txBody>
      </p:sp>
      <p:sp>
        <p:nvSpPr>
          <p:cNvPr id="15" name="Shape 12"/>
          <p:cNvSpPr/>
          <p:nvPr/>
        </p:nvSpPr>
        <p:spPr>
          <a:xfrm>
            <a:off x="1117402" y="5663684"/>
            <a:ext cx="651629" cy="22860"/>
          </a:xfrm>
          <a:prstGeom prst="roundRect">
            <a:avLst>
              <a:gd name="adj" fmla="val 342067"/>
            </a:avLst>
          </a:prstGeom>
          <a:solidFill>
            <a:srgbClr val="B2D4E5"/>
          </a:solidFill>
          <a:ln/>
        </p:spPr>
      </p:sp>
      <p:sp>
        <p:nvSpPr>
          <p:cNvPr id="16" name="Shape 13"/>
          <p:cNvSpPr/>
          <p:nvPr/>
        </p:nvSpPr>
        <p:spPr>
          <a:xfrm>
            <a:off x="721400" y="5465683"/>
            <a:ext cx="418862" cy="418862"/>
          </a:xfrm>
          <a:prstGeom prst="roundRect">
            <a:avLst>
              <a:gd name="adj" fmla="val 18669"/>
            </a:avLst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sp>
      <p:sp>
        <p:nvSpPr>
          <p:cNvPr id="17" name="Text 14"/>
          <p:cNvSpPr/>
          <p:nvPr/>
        </p:nvSpPr>
        <p:spPr>
          <a:xfrm>
            <a:off x="847844" y="5528429"/>
            <a:ext cx="165973" cy="2932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23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3</a:t>
            </a:r>
            <a:endParaRPr lang="en-US" sz="2300" dirty="0"/>
          </a:p>
        </p:txBody>
      </p:sp>
      <p:sp>
        <p:nvSpPr>
          <p:cNvPr id="18" name="Text 15"/>
          <p:cNvSpPr/>
          <p:nvPr/>
        </p:nvSpPr>
        <p:spPr>
          <a:xfrm>
            <a:off x="1954768" y="5442347"/>
            <a:ext cx="4280892" cy="30539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400" b="1" dirty="0">
                <a:solidFill>
                  <a:srgbClr val="272525"/>
                </a:solidFill>
                <a:latin typeface="Book Antiqua" panose="02040602050305030304" pitchFamily="18" charset="0"/>
                <a:ea typeface="Petrona Bold" pitchFamily="34" charset="-122"/>
                <a:cs typeface="Petrona Bold" pitchFamily="34" charset="-120"/>
              </a:rPr>
              <a:t>Забезпечення зворотного зв'язку</a:t>
            </a:r>
            <a:endParaRPr lang="en-US" sz="2400" dirty="0">
              <a:latin typeface="Book Antiqua" panose="02040602050305030304" pitchFamily="18" charset="0"/>
            </a:endParaRPr>
          </a:p>
        </p:txBody>
      </p:sp>
      <p:sp>
        <p:nvSpPr>
          <p:cNvPr id="19" name="Text 16"/>
          <p:cNvSpPr/>
          <p:nvPr/>
        </p:nvSpPr>
        <p:spPr>
          <a:xfrm>
            <a:off x="1954768" y="5859422"/>
            <a:ext cx="6537603" cy="7444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uk-UA" sz="2400" dirty="0" smtClean="0">
                <a:solidFill>
                  <a:srgbClr val="272525"/>
                </a:solidFill>
                <a:latin typeface="Book Antiqua" panose="02040602050305030304" pitchFamily="18" charset="0"/>
                <a:ea typeface="Inter" pitchFamily="34" charset="-122"/>
                <a:cs typeface="Inter" pitchFamily="34" charset="-120"/>
              </a:rPr>
              <a:t>Педагог</a:t>
            </a:r>
            <a:r>
              <a:rPr lang="en-US" sz="2400" dirty="0" smtClean="0">
                <a:solidFill>
                  <a:srgbClr val="272525"/>
                </a:solidFill>
                <a:latin typeface="Book Antiqua" panose="02040602050305030304" pitchFamily="18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2400" dirty="0">
                <a:solidFill>
                  <a:srgbClr val="272525"/>
                </a:solidFill>
                <a:latin typeface="Book Antiqua" panose="02040602050305030304" pitchFamily="18" charset="0"/>
                <a:ea typeface="Inter" pitchFamily="34" charset="-122"/>
                <a:cs typeface="Inter" pitchFamily="34" charset="-120"/>
              </a:rPr>
              <a:t>повинен надавати </a:t>
            </a:r>
            <a:r>
              <a:rPr lang="en-US" sz="2400" dirty="0" err="1">
                <a:solidFill>
                  <a:srgbClr val="272525"/>
                </a:solidFill>
                <a:latin typeface="Book Antiqua" panose="02040602050305030304" pitchFamily="18" charset="0"/>
                <a:ea typeface="Inter" pitchFamily="34" charset="-122"/>
                <a:cs typeface="Inter" pitchFamily="34" charset="-120"/>
              </a:rPr>
              <a:t>учням</a:t>
            </a:r>
            <a:r>
              <a:rPr lang="en-US" sz="2400" dirty="0">
                <a:solidFill>
                  <a:srgbClr val="272525"/>
                </a:solidFill>
                <a:latin typeface="Book Antiqua" panose="02040602050305030304" pitchFamily="18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2400" dirty="0" err="1" smtClean="0">
                <a:solidFill>
                  <a:srgbClr val="272525"/>
                </a:solidFill>
                <a:latin typeface="Book Antiqua" panose="02040602050305030304" pitchFamily="18" charset="0"/>
                <a:ea typeface="Inter" pitchFamily="34" charset="-122"/>
                <a:cs typeface="Inter" pitchFamily="34" charset="-120"/>
              </a:rPr>
              <a:t>зв'язок</a:t>
            </a:r>
            <a:endParaRPr lang="uk-UA" sz="2400" dirty="0" smtClean="0">
              <a:solidFill>
                <a:srgbClr val="272525"/>
              </a:solidFill>
              <a:latin typeface="Book Antiqua" panose="02040602050305030304" pitchFamily="18" charset="0"/>
              <a:ea typeface="Inter" pitchFamily="34" charset="-122"/>
              <a:cs typeface="Inter" pitchFamily="34" charset="-120"/>
            </a:endParaRPr>
          </a:p>
          <a:p>
            <a:pPr marL="0" indent="0" algn="l">
              <a:lnSpc>
                <a:spcPts val="2300"/>
              </a:lnSpc>
              <a:buNone/>
            </a:pPr>
            <a:r>
              <a:rPr lang="en-US" sz="2400" dirty="0" smtClean="0">
                <a:solidFill>
                  <a:srgbClr val="272525"/>
                </a:solidFill>
                <a:latin typeface="Book Antiqua" panose="02040602050305030304" pitchFamily="18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2400" dirty="0">
                <a:solidFill>
                  <a:srgbClr val="272525"/>
                </a:solidFill>
                <a:latin typeface="Book Antiqua" panose="02040602050305030304" pitchFamily="18" charset="0"/>
                <a:ea typeface="Inter" pitchFamily="34" charset="-122"/>
                <a:cs typeface="Inter" pitchFamily="34" charset="-120"/>
              </a:rPr>
              <a:t>про їхній прогрес у грі.</a:t>
            </a:r>
            <a:endParaRPr lang="en-US" sz="2400" dirty="0">
              <a:latin typeface="Book Antiqua" panose="02040602050305030304" pitchFamily="18" charset="0"/>
            </a:endParaRPr>
          </a:p>
        </p:txBody>
      </p:sp>
      <p:sp>
        <p:nvSpPr>
          <p:cNvPr id="20" name="Shape 17"/>
          <p:cNvSpPr/>
          <p:nvPr/>
        </p:nvSpPr>
        <p:spPr>
          <a:xfrm>
            <a:off x="1117402" y="6936938"/>
            <a:ext cx="651629" cy="22860"/>
          </a:xfrm>
          <a:prstGeom prst="roundRect">
            <a:avLst>
              <a:gd name="adj" fmla="val 342067"/>
            </a:avLst>
          </a:prstGeom>
          <a:solidFill>
            <a:srgbClr val="B2D4E5"/>
          </a:solidFill>
          <a:ln/>
        </p:spPr>
      </p:sp>
      <p:sp>
        <p:nvSpPr>
          <p:cNvPr id="21" name="Shape 18"/>
          <p:cNvSpPr/>
          <p:nvPr/>
        </p:nvSpPr>
        <p:spPr>
          <a:xfrm>
            <a:off x="772510" y="6738938"/>
            <a:ext cx="367752" cy="418862"/>
          </a:xfrm>
          <a:prstGeom prst="roundRect">
            <a:avLst>
              <a:gd name="adj" fmla="val 18669"/>
            </a:avLst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sp>
      <p:sp>
        <p:nvSpPr>
          <p:cNvPr id="22" name="Text 19"/>
          <p:cNvSpPr/>
          <p:nvPr/>
        </p:nvSpPr>
        <p:spPr>
          <a:xfrm>
            <a:off x="851773" y="6801683"/>
            <a:ext cx="158115" cy="2932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23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4</a:t>
            </a:r>
            <a:endParaRPr lang="en-US" sz="2300" dirty="0"/>
          </a:p>
        </p:txBody>
      </p:sp>
      <p:sp>
        <p:nvSpPr>
          <p:cNvPr id="23" name="Text 20"/>
          <p:cNvSpPr/>
          <p:nvPr/>
        </p:nvSpPr>
        <p:spPr>
          <a:xfrm>
            <a:off x="1954768" y="6715601"/>
            <a:ext cx="3269575" cy="30539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400" b="1" dirty="0">
                <a:solidFill>
                  <a:srgbClr val="272525"/>
                </a:solidFill>
                <a:latin typeface="Book Antiqua" panose="02040602050305030304" pitchFamily="18" charset="0"/>
                <a:ea typeface="Petrona Bold" pitchFamily="34" charset="-122"/>
                <a:cs typeface="Petrona Bold" pitchFamily="34" charset="-120"/>
              </a:rPr>
              <a:t>Мотивація та заохочення</a:t>
            </a:r>
            <a:endParaRPr lang="en-US" sz="2400" dirty="0">
              <a:latin typeface="Book Antiqua" panose="02040602050305030304" pitchFamily="18" charset="0"/>
            </a:endParaRPr>
          </a:p>
        </p:txBody>
      </p:sp>
      <p:sp>
        <p:nvSpPr>
          <p:cNvPr id="24" name="Text 21"/>
          <p:cNvSpPr/>
          <p:nvPr/>
        </p:nvSpPr>
        <p:spPr>
          <a:xfrm>
            <a:off x="1954768" y="7132677"/>
            <a:ext cx="6537603" cy="2978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uk-UA" sz="2400" dirty="0" smtClean="0">
                <a:solidFill>
                  <a:srgbClr val="272525"/>
                </a:solidFill>
                <a:latin typeface="Book Antiqua" panose="02040602050305030304" pitchFamily="18" charset="0"/>
                <a:ea typeface="Inter" pitchFamily="34" charset="-122"/>
                <a:cs typeface="Inter" pitchFamily="34" charset="-120"/>
              </a:rPr>
              <a:t>Педагог</a:t>
            </a:r>
            <a:r>
              <a:rPr lang="en-US" sz="2400" dirty="0" smtClean="0">
                <a:solidFill>
                  <a:srgbClr val="272525"/>
                </a:solidFill>
                <a:latin typeface="Book Antiqua" panose="02040602050305030304" pitchFamily="18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2400" dirty="0">
                <a:solidFill>
                  <a:srgbClr val="272525"/>
                </a:solidFill>
                <a:latin typeface="Book Antiqua" panose="02040602050305030304" pitchFamily="18" charset="0"/>
                <a:ea typeface="Inter" pitchFamily="34" charset="-122"/>
                <a:cs typeface="Inter" pitchFamily="34" charset="-120"/>
              </a:rPr>
              <a:t>повинен стимулювати </a:t>
            </a:r>
            <a:r>
              <a:rPr lang="en-US" sz="2400" dirty="0" err="1">
                <a:solidFill>
                  <a:srgbClr val="272525"/>
                </a:solidFill>
                <a:latin typeface="Book Antiqua" panose="02040602050305030304" pitchFamily="18" charset="0"/>
                <a:ea typeface="Inter" pitchFamily="34" charset="-122"/>
                <a:cs typeface="Inter" pitchFamily="34" charset="-120"/>
              </a:rPr>
              <a:t>учнів</a:t>
            </a:r>
            <a:r>
              <a:rPr lang="en-US" sz="2400" dirty="0">
                <a:solidFill>
                  <a:srgbClr val="272525"/>
                </a:solidFill>
                <a:latin typeface="Book Antiqua" panose="02040602050305030304" pitchFamily="18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2400" dirty="0" err="1" smtClean="0">
                <a:solidFill>
                  <a:srgbClr val="272525"/>
                </a:solidFill>
                <a:latin typeface="Book Antiqua" panose="02040602050305030304" pitchFamily="18" charset="0"/>
                <a:ea typeface="Inter" pitchFamily="34" charset="-122"/>
                <a:cs typeface="Inter" pitchFamily="34" charset="-120"/>
              </a:rPr>
              <a:t>до</a:t>
            </a:r>
            <a:endParaRPr lang="uk-UA" sz="2400" dirty="0" smtClean="0">
              <a:solidFill>
                <a:srgbClr val="272525"/>
              </a:solidFill>
              <a:latin typeface="Book Antiqua" panose="02040602050305030304" pitchFamily="18" charset="0"/>
              <a:ea typeface="Inter" pitchFamily="34" charset="-122"/>
              <a:cs typeface="Inter" pitchFamily="34" charset="-120"/>
            </a:endParaRPr>
          </a:p>
          <a:p>
            <a:pPr marL="0" indent="0" algn="l">
              <a:lnSpc>
                <a:spcPts val="2300"/>
              </a:lnSpc>
              <a:buNone/>
            </a:pPr>
            <a:r>
              <a:rPr lang="en-US" sz="2400" dirty="0" smtClean="0">
                <a:solidFill>
                  <a:srgbClr val="272525"/>
                </a:solidFill>
                <a:latin typeface="Book Antiqua" panose="02040602050305030304" pitchFamily="18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2400" dirty="0">
                <a:solidFill>
                  <a:srgbClr val="272525"/>
                </a:solidFill>
                <a:latin typeface="Book Antiqua" panose="02040602050305030304" pitchFamily="18" charset="0"/>
                <a:ea typeface="Inter" pitchFamily="34" charset="-122"/>
                <a:cs typeface="Inter" pitchFamily="34" charset="-120"/>
              </a:rPr>
              <a:t>активної участі в грі.</a:t>
            </a:r>
            <a:endParaRPr lang="en-US" sz="2400" dirty="0">
              <a:latin typeface="Book Antiqua" panose="0204060205030503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164937" y="173421"/>
            <a:ext cx="7786926" cy="19489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000"/>
              </a:lnSpc>
              <a:buNone/>
            </a:pPr>
            <a:r>
              <a:rPr lang="en-US" sz="4400" b="1" dirty="0">
                <a:solidFill>
                  <a:srgbClr val="000000"/>
                </a:solidFill>
                <a:latin typeface="Book Antiqua" panose="02040602050305030304" pitchFamily="18" charset="0"/>
                <a:ea typeface="Petrona Bold" pitchFamily="34" charset="-122"/>
                <a:cs typeface="Petrona Bold" pitchFamily="34" charset="-120"/>
              </a:rPr>
              <a:t>Практичні вправи з використанням гейміфікації</a:t>
            </a:r>
            <a:endParaRPr lang="en-US" sz="4400" dirty="0">
              <a:latin typeface="Book Antiqua" panose="02040602050305030304" pitchFamily="18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6164937" y="2510076"/>
            <a:ext cx="3748087" cy="6397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000"/>
              </a:lnSpc>
              <a:buNone/>
            </a:pPr>
            <a:r>
              <a:rPr lang="en-US" sz="4400" b="1" dirty="0">
                <a:solidFill>
                  <a:srgbClr val="00B0F0"/>
                </a:solidFill>
                <a:latin typeface="Book Antiqua" panose="02040602050305030304" pitchFamily="18" charset="0"/>
                <a:ea typeface="Petrona Bold" pitchFamily="34" charset="-122"/>
                <a:cs typeface="Petrona Bold" pitchFamily="34" charset="-120"/>
              </a:rPr>
              <a:t>1</a:t>
            </a:r>
            <a:endParaRPr lang="en-US" sz="4400" dirty="0">
              <a:solidFill>
                <a:srgbClr val="00B0F0"/>
              </a:solidFill>
              <a:latin typeface="Book Antiqua" panose="02040602050305030304" pitchFamily="18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6693694" y="3392091"/>
            <a:ext cx="2690574" cy="3180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2400" b="1" dirty="0">
                <a:solidFill>
                  <a:srgbClr val="272525"/>
                </a:solidFill>
                <a:latin typeface="Book Antiqua" panose="02040602050305030304" pitchFamily="18" charset="0"/>
                <a:ea typeface="Petrona Bold" pitchFamily="34" charset="-122"/>
                <a:cs typeface="Petrona Bold" pitchFamily="34" charset="-120"/>
              </a:rPr>
              <a:t>Розробка вікторини</a:t>
            </a:r>
            <a:endParaRPr lang="en-US" sz="2400" dirty="0">
              <a:latin typeface="Book Antiqua" panose="02040602050305030304" pitchFamily="18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6164937" y="3826431"/>
            <a:ext cx="3748087" cy="6200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2400" dirty="0">
                <a:solidFill>
                  <a:srgbClr val="272525"/>
                </a:solidFill>
                <a:latin typeface="Book Antiqua" panose="02040602050305030304" pitchFamily="18" charset="0"/>
                <a:ea typeface="Inter" pitchFamily="34" charset="-122"/>
                <a:cs typeface="Inter" pitchFamily="34" charset="-120"/>
              </a:rPr>
              <a:t>Створіть вікторину з питаннями щодо матеріалу, що вивчається.</a:t>
            </a:r>
            <a:endParaRPr lang="en-US" sz="2400" dirty="0">
              <a:latin typeface="Book Antiqua" panose="02040602050305030304" pitchFamily="18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10203775" y="2510076"/>
            <a:ext cx="3748087" cy="6397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000"/>
              </a:lnSpc>
              <a:buNone/>
            </a:pPr>
            <a:r>
              <a:rPr lang="en-US" sz="4400" b="1" dirty="0">
                <a:solidFill>
                  <a:srgbClr val="FFC000"/>
                </a:solidFill>
                <a:latin typeface="Book Antiqua" panose="02040602050305030304" pitchFamily="18" charset="0"/>
                <a:ea typeface="Petrona Bold" pitchFamily="34" charset="-122"/>
                <a:cs typeface="Petrona Bold" pitchFamily="34" charset="-120"/>
              </a:rPr>
              <a:t>2</a:t>
            </a:r>
            <a:endParaRPr lang="en-US" sz="4400" dirty="0">
              <a:solidFill>
                <a:srgbClr val="FFC000"/>
              </a:solidFill>
              <a:latin typeface="Book Antiqua" panose="02040602050305030304" pitchFamily="18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10203775" y="3392091"/>
            <a:ext cx="3748087" cy="6360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2400" b="1" dirty="0">
                <a:solidFill>
                  <a:srgbClr val="272525"/>
                </a:solidFill>
                <a:latin typeface="Book Antiqua" panose="02040602050305030304" pitchFamily="18" charset="0"/>
                <a:ea typeface="Petrona Bold" pitchFamily="34" charset="-122"/>
                <a:cs typeface="Petrona Bold" pitchFamily="34" charset="-120"/>
              </a:rPr>
              <a:t>Створення ігрового завдання</a:t>
            </a:r>
            <a:endParaRPr lang="en-US" sz="2400" dirty="0">
              <a:latin typeface="Book Antiqua" panose="02040602050305030304" pitchFamily="18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10203775" y="4144447"/>
            <a:ext cx="3748087" cy="6200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2400" dirty="0">
                <a:solidFill>
                  <a:srgbClr val="272525"/>
                </a:solidFill>
                <a:latin typeface="Book Antiqua" panose="02040602050305030304" pitchFamily="18" charset="0"/>
                <a:ea typeface="Inter" pitchFamily="34" charset="-122"/>
                <a:cs typeface="Inter" pitchFamily="34" charset="-120"/>
              </a:rPr>
              <a:t>Розробіть ігрову симуляцію для вивчення нового матеріалу.</a:t>
            </a:r>
            <a:endParaRPr lang="en-US" sz="2400" dirty="0">
              <a:latin typeface="Book Antiqua" panose="02040602050305030304" pitchFamily="18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6164937" y="5443061"/>
            <a:ext cx="3748087" cy="6397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000"/>
              </a:lnSpc>
              <a:buNone/>
            </a:pPr>
            <a:r>
              <a:rPr lang="en-US" sz="4400" b="1" dirty="0">
                <a:solidFill>
                  <a:srgbClr val="92D050"/>
                </a:solidFill>
                <a:latin typeface="Book Antiqua" panose="02040602050305030304" pitchFamily="18" charset="0"/>
                <a:ea typeface="Petrona Bold" pitchFamily="34" charset="-122"/>
                <a:cs typeface="Petrona Bold" pitchFamily="34" charset="-120"/>
              </a:rPr>
              <a:t>3</a:t>
            </a:r>
            <a:endParaRPr lang="en-US" sz="4400" dirty="0">
              <a:solidFill>
                <a:srgbClr val="92D050"/>
              </a:solidFill>
              <a:latin typeface="Book Antiqua" panose="02040602050305030304" pitchFamily="18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6342459" y="6325076"/>
            <a:ext cx="3392924" cy="3180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2400" b="1" dirty="0">
                <a:solidFill>
                  <a:srgbClr val="272525"/>
                </a:solidFill>
                <a:latin typeface="Book Antiqua" panose="02040602050305030304" pitchFamily="18" charset="0"/>
                <a:ea typeface="Petrona Bold" pitchFamily="34" charset="-122"/>
                <a:cs typeface="Petrona Bold" pitchFamily="34" charset="-120"/>
              </a:rPr>
              <a:t>Проведення рольової гри</a:t>
            </a:r>
            <a:endParaRPr lang="en-US" sz="2400" dirty="0">
              <a:latin typeface="Book Antiqua" panose="02040602050305030304" pitchFamily="18" charset="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6164937" y="6759416"/>
            <a:ext cx="3748087" cy="6200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2400" dirty="0">
                <a:solidFill>
                  <a:srgbClr val="272525"/>
                </a:solidFill>
                <a:latin typeface="Book Antiqua" panose="02040602050305030304" pitchFamily="18" charset="0"/>
                <a:ea typeface="Inter" pitchFamily="34" charset="-122"/>
                <a:cs typeface="Inter" pitchFamily="34" charset="-120"/>
              </a:rPr>
              <a:t>Підготуйте сценарій рольової гри з завданнями для учнів.</a:t>
            </a:r>
            <a:endParaRPr lang="en-US" sz="2400" dirty="0">
              <a:latin typeface="Book Antiqua" panose="0204060205030503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2880428" y="7556484"/>
            <a:ext cx="1749972" cy="614855"/>
          </a:xfrm>
          <a:prstGeom prst="rect">
            <a:avLst/>
          </a:prstGeom>
          <a:solidFill>
            <a:srgbClr val="FBFDFF"/>
          </a:solidFill>
          <a:ln>
            <a:solidFill>
              <a:srgbClr val="FBFD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164937" y="173421"/>
            <a:ext cx="7786926" cy="19489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000"/>
              </a:lnSpc>
              <a:buNone/>
            </a:pPr>
            <a:endParaRPr lang="en-US" sz="4400" dirty="0">
              <a:latin typeface="Book Antiqua" panose="0204060205030503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2880428" y="7556484"/>
            <a:ext cx="1749972" cy="614855"/>
          </a:xfrm>
          <a:prstGeom prst="rect">
            <a:avLst/>
          </a:prstGeom>
          <a:solidFill>
            <a:srgbClr val="FBFDFF"/>
          </a:solidFill>
          <a:ln>
            <a:solidFill>
              <a:srgbClr val="FBFD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5644054" y="760037"/>
            <a:ext cx="8986345" cy="6709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4400" b="1" i="0" u="none" strike="noStrike" cap="none" normalizeH="0" baseline="0" dirty="0" smtClean="0">
                <a:ln>
                  <a:noFill/>
                </a:ln>
                <a:solidFill>
                  <a:srgbClr val="1B1C1D"/>
                </a:solidFill>
                <a:effectLst/>
                <a:latin typeface="Book Antiqua" panose="02040602050305030304" pitchFamily="18" charset="0"/>
              </a:rPr>
              <a:t>Безкоштовні платформи для </a:t>
            </a:r>
            <a:r>
              <a:rPr kumimoji="0" lang="uk-UA" altLang="uk-UA" sz="4400" b="1" i="0" u="none" strike="noStrike" cap="none" normalizeH="0" baseline="0" dirty="0" err="1" smtClean="0">
                <a:ln>
                  <a:noFill/>
                </a:ln>
                <a:solidFill>
                  <a:srgbClr val="1B1C1D"/>
                </a:solidFill>
                <a:effectLst/>
                <a:latin typeface="Book Antiqua" panose="02040602050305030304" pitchFamily="18" charset="0"/>
              </a:rPr>
              <a:t>гейміфікації</a:t>
            </a:r>
            <a:r>
              <a:rPr kumimoji="0" lang="uk-UA" altLang="uk-UA" sz="4400" b="1" i="0" u="none" strike="noStrike" cap="none" normalizeH="0" baseline="0" dirty="0" smtClean="0">
                <a:ln>
                  <a:noFill/>
                </a:ln>
                <a:solidFill>
                  <a:srgbClr val="1B1C1D"/>
                </a:solidFill>
                <a:effectLst/>
                <a:latin typeface="Book Antiqua" panose="02040602050305030304" pitchFamily="18" charset="0"/>
              </a:rPr>
              <a:t> </a:t>
            </a: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en-US" altLang="uk-UA" sz="2200" dirty="0" smtClean="0">
                <a:solidFill>
                  <a:srgbClr val="1B1C1D"/>
                </a:solidFill>
                <a:latin typeface="Book Antiqua" panose="02040602050305030304" pitchFamily="18" charset="0"/>
                <a:hlinkClick r:id="rId4"/>
              </a:rPr>
              <a:t>https</a:t>
            </a:r>
            <a:r>
              <a:rPr lang="en-US" altLang="uk-UA" sz="2200" dirty="0">
                <a:solidFill>
                  <a:srgbClr val="1B1C1D"/>
                </a:solidFill>
                <a:latin typeface="Book Antiqua" panose="02040602050305030304" pitchFamily="18" charset="0"/>
                <a:hlinkClick r:id="rId4"/>
              </a:rPr>
              <a:t>://kahoot.com</a:t>
            </a:r>
            <a:r>
              <a:rPr lang="en-US" altLang="uk-UA" sz="2200" dirty="0" smtClean="0">
                <a:solidFill>
                  <a:srgbClr val="1B1C1D"/>
                </a:solidFill>
                <a:latin typeface="Book Antiqua" panose="02040602050305030304" pitchFamily="18" charset="0"/>
                <a:hlinkClick r:id="rId4"/>
              </a:rPr>
              <a:t>/</a:t>
            </a:r>
            <a:endParaRPr lang="uk-UA" altLang="uk-UA" sz="2200" dirty="0" smtClean="0">
              <a:solidFill>
                <a:srgbClr val="1B1C1D"/>
              </a:solidFill>
              <a:latin typeface="Book Antiqua" panose="0204060205030503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uk-UA" altLang="uk-UA" sz="2200" b="0" i="0" u="none" strike="noStrike" cap="none" normalizeH="0" baseline="0" dirty="0" smtClean="0">
                <a:ln>
                  <a:noFill/>
                </a:ln>
                <a:solidFill>
                  <a:srgbClr val="1B1C1D"/>
                </a:solidFill>
                <a:effectLst/>
                <a:latin typeface="Book Antiqua" panose="02040602050305030304" pitchFamily="18" charset="0"/>
              </a:rPr>
              <a:t>Це </a:t>
            </a:r>
            <a:r>
              <a:rPr kumimoji="0" lang="uk-UA" altLang="uk-UA" sz="2200" b="0" i="0" u="none" strike="noStrike" cap="none" normalizeH="0" baseline="0" dirty="0" smtClean="0">
                <a:ln>
                  <a:noFill/>
                </a:ln>
                <a:solidFill>
                  <a:srgbClr val="1B1C1D"/>
                </a:solidFill>
                <a:effectLst/>
                <a:latin typeface="Book Antiqua" panose="02040602050305030304" pitchFamily="18" charset="0"/>
              </a:rPr>
              <a:t>класика жанру – платформа для створення інтерактивних вікторин, які можна проводити в режимі реального часу.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altLang="uk-UA" sz="2200" b="0" i="0" u="none" strike="noStrike" cap="none" normalizeH="0" baseline="0" dirty="0" smtClean="0">
                <a:ln>
                  <a:noFill/>
                </a:ln>
                <a:solidFill>
                  <a:srgbClr val="1B1C1D"/>
                </a:solidFill>
                <a:effectLst/>
                <a:latin typeface="Book Antiqua" panose="02040602050305030304" pitchFamily="18" charset="0"/>
              </a:rPr>
              <a:t>Створюйте </a:t>
            </a:r>
            <a:r>
              <a:rPr kumimoji="0" lang="uk-UA" altLang="uk-UA" sz="2200" b="0" i="0" u="none" strike="noStrike" cap="none" normalizeH="0" baseline="0" dirty="0" smtClean="0">
                <a:ln>
                  <a:noFill/>
                </a:ln>
                <a:solidFill>
                  <a:srgbClr val="1B1C1D"/>
                </a:solidFill>
                <a:effectLst/>
                <a:latin typeface="Book Antiqua" panose="02040602050305030304" pitchFamily="18" charset="0"/>
              </a:rPr>
              <a:t>вікторини з питань, пов’язаних з практичними завданнями, теорією. Додайте зображення, відео, щоб зробити їх більш наочними.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altLang="uk-UA" sz="2200" b="0" i="0" u="none" strike="noStrike" cap="none" normalizeH="0" baseline="0" dirty="0" smtClean="0">
                <a:ln>
                  <a:noFill/>
                </a:ln>
                <a:solidFill>
                  <a:srgbClr val="1B1C1D"/>
                </a:solidFill>
                <a:effectLst/>
                <a:latin typeface="Book Antiqua" panose="02040602050305030304" pitchFamily="18" charset="0"/>
              </a:rPr>
              <a:t>Переваги: </a:t>
            </a:r>
            <a:r>
              <a:rPr kumimoji="0" lang="uk-UA" altLang="uk-UA" sz="2200" b="0" i="0" u="none" strike="noStrike" cap="none" normalizeH="0" baseline="0" dirty="0" smtClean="0">
                <a:ln>
                  <a:noFill/>
                </a:ln>
                <a:solidFill>
                  <a:srgbClr val="1B1C1D"/>
                </a:solidFill>
                <a:effectLst/>
                <a:latin typeface="Book Antiqua" panose="02040602050305030304" pitchFamily="18" charset="0"/>
              </a:rPr>
              <a:t>проста </a:t>
            </a:r>
            <a:r>
              <a:rPr kumimoji="0" lang="uk-UA" altLang="uk-UA" sz="2200" b="0" i="0" u="none" strike="noStrike" cap="none" normalizeH="0" baseline="0" dirty="0" smtClean="0">
                <a:ln>
                  <a:noFill/>
                </a:ln>
                <a:solidFill>
                  <a:srgbClr val="1B1C1D"/>
                </a:solidFill>
                <a:effectLst/>
                <a:latin typeface="Book Antiqua" panose="02040602050305030304" pitchFamily="18" charset="0"/>
              </a:rPr>
              <a:t>у використанні, широкий функціонал, можливість проведення змагань між командами.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uk-UA" altLang="uk-UA" sz="2200" b="0" i="0" u="none" strike="noStrike" cap="none" normalizeH="0" baseline="0" dirty="0" smtClean="0">
                <a:ln>
                  <a:noFill/>
                </a:ln>
                <a:solidFill>
                  <a:srgbClr val="1B1C1D"/>
                </a:solidFill>
                <a:effectLst/>
                <a:latin typeface="Book Antiqua" panose="02040602050305030304" pitchFamily="18" charset="0"/>
              </a:rPr>
              <a:t>2. </a:t>
            </a:r>
            <a:r>
              <a:rPr lang="en-US" altLang="uk-UA" sz="2200" dirty="0">
                <a:solidFill>
                  <a:srgbClr val="1B1C1D"/>
                </a:solidFill>
                <a:latin typeface="Book Antiqua" panose="02040602050305030304" pitchFamily="18" charset="0"/>
                <a:hlinkClick r:id="rId5"/>
              </a:rPr>
              <a:t>https://quizizz.com/?</a:t>
            </a:r>
            <a:r>
              <a:rPr lang="en-US" altLang="uk-UA" sz="2200" dirty="0" smtClean="0">
                <a:solidFill>
                  <a:srgbClr val="1B1C1D"/>
                </a:solidFill>
                <a:latin typeface="Book Antiqua" panose="02040602050305030304" pitchFamily="18" charset="0"/>
                <a:hlinkClick r:id="rId5"/>
              </a:rPr>
              <a:t>lng=en</a:t>
            </a:r>
            <a:endParaRPr lang="uk-UA" altLang="uk-UA" sz="2200" dirty="0" smtClean="0">
              <a:solidFill>
                <a:srgbClr val="1B1C1D"/>
              </a:solidFill>
              <a:latin typeface="Book Antiqua" panose="0204060205030503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uk-UA" altLang="uk-UA" sz="2200" b="0" i="0" u="none" strike="noStrike" cap="none" normalizeH="0" baseline="0" dirty="0" smtClean="0">
                <a:ln>
                  <a:noFill/>
                </a:ln>
                <a:solidFill>
                  <a:srgbClr val="1B1C1D"/>
                </a:solidFill>
                <a:effectLst/>
                <a:latin typeface="Book Antiqua" panose="02040602050305030304" pitchFamily="18" charset="0"/>
              </a:rPr>
              <a:t>Ще </a:t>
            </a:r>
            <a:r>
              <a:rPr kumimoji="0" lang="uk-UA" altLang="uk-UA" sz="2200" b="0" i="0" u="none" strike="noStrike" cap="none" normalizeH="0" baseline="0" dirty="0" smtClean="0">
                <a:ln>
                  <a:noFill/>
                </a:ln>
                <a:solidFill>
                  <a:srgbClr val="1B1C1D"/>
                </a:solidFill>
                <a:effectLst/>
                <a:latin typeface="Book Antiqua" panose="02040602050305030304" pitchFamily="18" charset="0"/>
              </a:rPr>
              <a:t>одна популярна платформа для створення вікторин, але з більш широкими можливостями налаштування.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altLang="uk-UA" sz="2200" b="0" i="0" u="none" strike="noStrike" cap="none" normalizeH="0" baseline="0" dirty="0" smtClean="0">
                <a:ln>
                  <a:noFill/>
                </a:ln>
                <a:solidFill>
                  <a:srgbClr val="1B1C1D"/>
                </a:solidFill>
                <a:effectLst/>
                <a:latin typeface="Book Antiqua" panose="02040602050305030304" pitchFamily="18" charset="0"/>
              </a:rPr>
              <a:t>Крім </a:t>
            </a:r>
            <a:r>
              <a:rPr kumimoji="0" lang="uk-UA" altLang="uk-UA" sz="2200" b="0" i="0" u="none" strike="noStrike" cap="none" normalizeH="0" baseline="0" dirty="0" smtClean="0">
                <a:ln>
                  <a:noFill/>
                </a:ln>
                <a:solidFill>
                  <a:srgbClr val="1B1C1D"/>
                </a:solidFill>
                <a:effectLst/>
                <a:latin typeface="Book Antiqua" panose="02040602050305030304" pitchFamily="18" charset="0"/>
              </a:rPr>
              <a:t>класичних вікторин, можна створювати опитування, завдання на відповідність.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altLang="uk-UA" sz="2200" b="0" i="0" u="none" strike="noStrike" cap="none" normalizeH="0" baseline="0" dirty="0" smtClean="0">
                <a:ln>
                  <a:noFill/>
                </a:ln>
                <a:solidFill>
                  <a:srgbClr val="1B1C1D"/>
                </a:solidFill>
                <a:effectLst/>
                <a:latin typeface="Book Antiqua" panose="02040602050305030304" pitchFamily="18" charset="0"/>
              </a:rPr>
              <a:t>Переваги: </a:t>
            </a:r>
            <a:r>
              <a:rPr kumimoji="0" lang="uk-UA" altLang="uk-UA" sz="2200" b="0" i="0" u="none" strike="noStrike" cap="none" normalizeH="0" baseline="0" dirty="0" smtClean="0">
                <a:ln>
                  <a:noFill/>
                </a:ln>
                <a:solidFill>
                  <a:srgbClr val="1B1C1D"/>
                </a:solidFill>
                <a:effectLst/>
                <a:latin typeface="Book Antiqua" panose="02040602050305030304" pitchFamily="18" charset="0"/>
              </a:rPr>
              <a:t>детальна </a:t>
            </a:r>
            <a:r>
              <a:rPr kumimoji="0" lang="uk-UA" altLang="uk-UA" sz="2200" b="0" i="0" u="none" strike="noStrike" cap="none" normalizeH="0" baseline="0" dirty="0" smtClean="0">
                <a:ln>
                  <a:noFill/>
                </a:ln>
                <a:solidFill>
                  <a:srgbClr val="1B1C1D"/>
                </a:solidFill>
                <a:effectLst/>
                <a:latin typeface="Book Antiqua" panose="02040602050305030304" pitchFamily="18" charset="0"/>
              </a:rPr>
              <a:t>аналітика результатів, можливість адаптувати вікторини під різні рівні підготовки.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767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164937" y="173421"/>
            <a:ext cx="7786926" cy="19489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000"/>
              </a:lnSpc>
              <a:buNone/>
            </a:pPr>
            <a:endParaRPr lang="en-US" sz="4400" dirty="0">
              <a:latin typeface="Book Antiqua" panose="0204060205030503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2880428" y="7556484"/>
            <a:ext cx="1749972" cy="614855"/>
          </a:xfrm>
          <a:prstGeom prst="rect">
            <a:avLst/>
          </a:prstGeom>
          <a:solidFill>
            <a:srgbClr val="FBFDFF"/>
          </a:solidFill>
          <a:ln>
            <a:solidFill>
              <a:srgbClr val="FBFD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5644054" y="1344812"/>
            <a:ext cx="8986345" cy="5539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uk-UA" sz="2400" dirty="0">
                <a:solidFill>
                  <a:srgbClr val="1B1C1D"/>
                </a:solidFill>
                <a:latin typeface="Book Antiqua" panose="02040602050305030304" pitchFamily="18" charset="0"/>
              </a:rPr>
              <a:t>3</a:t>
            </a:r>
            <a:r>
              <a:rPr kumimoji="0" lang="uk-UA" altLang="uk-UA" sz="2400" b="0" i="0" u="none" strike="noStrike" cap="none" normalizeH="0" baseline="0" dirty="0" smtClean="0">
                <a:ln>
                  <a:noFill/>
                </a:ln>
                <a:solidFill>
                  <a:srgbClr val="1B1C1D"/>
                </a:solidFill>
                <a:effectLst/>
                <a:latin typeface="Book Antiqua" panose="02040602050305030304" pitchFamily="18" charset="0"/>
              </a:rPr>
              <a:t>. </a:t>
            </a:r>
            <a:r>
              <a:rPr lang="en-US" altLang="uk-UA" sz="2400" b="1" dirty="0">
                <a:solidFill>
                  <a:srgbClr val="1B1C1D"/>
                </a:solidFill>
                <a:latin typeface="Book Antiqua" panose="02040602050305030304" pitchFamily="18" charset="0"/>
              </a:rPr>
              <a:t>Mentimeter </a:t>
            </a:r>
            <a:r>
              <a:rPr lang="en-US" altLang="uk-UA" sz="2400" b="1" dirty="0">
                <a:solidFill>
                  <a:srgbClr val="1B1C1D"/>
                </a:solidFill>
                <a:latin typeface="Book Antiqua" panose="02040602050305030304" pitchFamily="18" charset="0"/>
                <a:hlinkClick r:id="rId4"/>
              </a:rPr>
              <a:t>https://www.mentimeter.com</a:t>
            </a:r>
            <a:r>
              <a:rPr lang="en-US" altLang="uk-UA" sz="2400" b="1" dirty="0" smtClean="0">
                <a:solidFill>
                  <a:srgbClr val="1B1C1D"/>
                </a:solidFill>
                <a:latin typeface="Book Antiqua" panose="02040602050305030304" pitchFamily="18" charset="0"/>
                <a:hlinkClick r:id="rId4"/>
              </a:rPr>
              <a:t>/</a:t>
            </a:r>
            <a:endParaRPr lang="uk-UA" altLang="uk-UA" sz="2400" b="1" dirty="0" smtClean="0">
              <a:solidFill>
                <a:srgbClr val="1B1C1D"/>
              </a:solidFill>
              <a:latin typeface="Book Antiqua" panose="0204060205030503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uk-UA" sz="2400" b="1" dirty="0" smtClean="0">
                <a:solidFill>
                  <a:srgbClr val="1B1C1D"/>
                </a:solidFill>
                <a:latin typeface="Book Antiqua" panose="02040602050305030304" pitchFamily="18" charset="0"/>
              </a:rPr>
              <a:t> </a:t>
            </a:r>
            <a:r>
              <a:rPr lang="en-US" altLang="uk-UA" sz="2400" dirty="0" smtClean="0">
                <a:solidFill>
                  <a:srgbClr val="1B1C1D"/>
                </a:solidFill>
                <a:latin typeface="Book Antiqua" panose="02040602050305030304" pitchFamily="18" charset="0"/>
              </a:rPr>
              <a:t> </a:t>
            </a:r>
            <a:r>
              <a:rPr lang="uk-UA" altLang="uk-UA" sz="2400" dirty="0">
                <a:solidFill>
                  <a:srgbClr val="1B1C1D"/>
                </a:solidFill>
                <a:latin typeface="Book Antiqua" panose="02040602050305030304" pitchFamily="18" charset="0"/>
              </a:rPr>
              <a:t>Ця платформа дозволяє проводити інтерактивні опитування, хмари слів та інші активності в режимі реального часу. Це відмінний спосіб залучити учнів до </a:t>
            </a:r>
            <a:r>
              <a:rPr lang="uk-UA" altLang="uk-UA" sz="2400" dirty="0" smtClean="0">
                <a:solidFill>
                  <a:srgbClr val="1B1C1D"/>
                </a:solidFill>
                <a:latin typeface="Book Antiqua" panose="02040602050305030304" pitchFamily="18" charset="0"/>
              </a:rPr>
              <a:t>обговорення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uk-UA" altLang="uk-UA" sz="2400" b="0" i="0" u="none" strike="noStrike" cap="none" normalizeH="0" baseline="0" dirty="0">
              <a:ln>
                <a:noFill/>
              </a:ln>
              <a:solidFill>
                <a:srgbClr val="1B1C1D"/>
              </a:solidFill>
              <a:effectLst/>
              <a:latin typeface="Book Antiqua" panose="0204060205030503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uk-UA" sz="2400" dirty="0" smtClean="0">
                <a:solidFill>
                  <a:srgbClr val="1B1C1D"/>
                </a:solidFill>
                <a:latin typeface="Book Antiqua" panose="02040602050305030304" pitchFamily="18" charset="0"/>
              </a:rPr>
              <a:t>4. </a:t>
            </a:r>
            <a:r>
              <a:rPr lang="ru-RU" altLang="uk-UA" sz="2400" b="1" dirty="0" err="1" smtClean="0">
                <a:solidFill>
                  <a:srgbClr val="1B1C1D"/>
                </a:solidFill>
                <a:latin typeface="Book Antiqua" panose="02040602050305030304" pitchFamily="18" charset="0"/>
              </a:rPr>
              <a:t>Scratch</a:t>
            </a:r>
            <a:r>
              <a:rPr lang="ru-RU" altLang="uk-UA" sz="2400" b="1" dirty="0" smtClean="0">
                <a:solidFill>
                  <a:srgbClr val="1B1C1D"/>
                </a:solidFill>
                <a:latin typeface="Book Antiqua" panose="02040602050305030304" pitchFamily="18" charset="0"/>
              </a:rPr>
              <a:t> </a:t>
            </a:r>
            <a:r>
              <a:rPr lang="en-US" altLang="uk-UA" sz="2400" b="1" dirty="0">
                <a:solidFill>
                  <a:srgbClr val="1B1C1D"/>
                </a:solidFill>
                <a:latin typeface="Book Antiqua" panose="02040602050305030304" pitchFamily="18" charset="0"/>
                <a:hlinkClick r:id="rId5"/>
              </a:rPr>
              <a:t>https://scratch.mit.edu</a:t>
            </a:r>
            <a:r>
              <a:rPr lang="en-US" altLang="uk-UA" sz="2400" b="1" dirty="0" smtClean="0">
                <a:solidFill>
                  <a:srgbClr val="1B1C1D"/>
                </a:solidFill>
                <a:latin typeface="Book Antiqua" panose="02040602050305030304" pitchFamily="18" charset="0"/>
                <a:hlinkClick r:id="rId5"/>
              </a:rPr>
              <a:t>/</a:t>
            </a:r>
            <a:endParaRPr lang="uk-UA" altLang="uk-UA" sz="2400" b="1" dirty="0" smtClean="0">
              <a:solidFill>
                <a:srgbClr val="1B1C1D"/>
              </a:solidFill>
              <a:latin typeface="Book Antiqua" panose="0204060205030503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uk-UA" sz="2400" dirty="0" smtClean="0">
                <a:latin typeface="Book Antiqua" panose="02040602050305030304" pitchFamily="18" charset="0"/>
              </a:rPr>
              <a:t>Хоча </a:t>
            </a:r>
            <a:r>
              <a:rPr lang="ru-RU" altLang="uk-UA" sz="2400" dirty="0" err="1">
                <a:latin typeface="Book Antiqua" panose="02040602050305030304" pitchFamily="18" charset="0"/>
              </a:rPr>
              <a:t>Scratch</a:t>
            </a:r>
            <a:r>
              <a:rPr lang="ru-RU" altLang="uk-UA" sz="2400" dirty="0">
                <a:latin typeface="Book Antiqua" panose="02040602050305030304" pitchFamily="18" charset="0"/>
              </a:rPr>
              <a:t> </a:t>
            </a:r>
            <a:r>
              <a:rPr lang="ru-RU" altLang="uk-UA" sz="2400" dirty="0" err="1">
                <a:latin typeface="Book Antiqua" panose="02040602050305030304" pitchFamily="18" charset="0"/>
              </a:rPr>
              <a:t>призначений</a:t>
            </a:r>
            <a:r>
              <a:rPr lang="ru-RU" altLang="uk-UA" sz="2400" dirty="0">
                <a:latin typeface="Book Antiqua" panose="02040602050305030304" pitchFamily="18" charset="0"/>
              </a:rPr>
              <a:t> </a:t>
            </a:r>
            <a:r>
              <a:rPr lang="ru-RU" altLang="uk-UA" sz="2400" dirty="0" err="1">
                <a:latin typeface="Book Antiqua" panose="02040602050305030304" pitchFamily="18" charset="0"/>
              </a:rPr>
              <a:t>переважно</a:t>
            </a:r>
            <a:r>
              <a:rPr lang="ru-RU" altLang="uk-UA" sz="2400" dirty="0">
                <a:latin typeface="Book Antiqua" panose="02040602050305030304" pitchFamily="18" charset="0"/>
              </a:rPr>
              <a:t> для </a:t>
            </a:r>
            <a:r>
              <a:rPr lang="ru-RU" altLang="uk-UA" sz="2400" dirty="0" err="1">
                <a:latin typeface="Book Antiqua" panose="02040602050305030304" pitchFamily="18" charset="0"/>
              </a:rPr>
              <a:t>дітей</a:t>
            </a:r>
            <a:r>
              <a:rPr lang="ru-RU" altLang="uk-UA" sz="2400" dirty="0">
                <a:latin typeface="Book Antiqua" panose="02040602050305030304" pitchFamily="18" charset="0"/>
              </a:rPr>
              <a:t>, </a:t>
            </a:r>
            <a:r>
              <a:rPr lang="ru-RU" altLang="uk-UA" sz="2400" dirty="0" err="1">
                <a:latin typeface="Book Antiqua" panose="02040602050305030304" pitchFamily="18" charset="0"/>
              </a:rPr>
              <a:t>його</a:t>
            </a:r>
            <a:r>
              <a:rPr lang="ru-RU" altLang="uk-UA" sz="2400" dirty="0">
                <a:latin typeface="Book Antiqua" panose="02040602050305030304" pitchFamily="18" charset="0"/>
              </a:rPr>
              <a:t> </a:t>
            </a:r>
            <a:r>
              <a:rPr lang="ru-RU" altLang="uk-UA" sz="2400" dirty="0" err="1">
                <a:latin typeface="Book Antiqua" panose="02040602050305030304" pitchFamily="18" charset="0"/>
              </a:rPr>
              <a:t>можна</a:t>
            </a:r>
            <a:r>
              <a:rPr lang="ru-RU" altLang="uk-UA" sz="2400" dirty="0">
                <a:latin typeface="Book Antiqua" panose="02040602050305030304" pitchFamily="18" charset="0"/>
              </a:rPr>
              <a:t> </a:t>
            </a:r>
            <a:r>
              <a:rPr lang="ru-RU" altLang="uk-UA" sz="2400" dirty="0" err="1">
                <a:latin typeface="Book Antiqua" panose="02040602050305030304" pitchFamily="18" charset="0"/>
              </a:rPr>
              <a:t>використовувати</a:t>
            </a:r>
            <a:r>
              <a:rPr lang="ru-RU" altLang="uk-UA" sz="2400" dirty="0">
                <a:latin typeface="Book Antiqua" panose="02040602050305030304" pitchFamily="18" charset="0"/>
              </a:rPr>
              <a:t> для </a:t>
            </a:r>
            <a:r>
              <a:rPr lang="ru-RU" altLang="uk-UA" sz="2400" dirty="0" err="1">
                <a:latin typeface="Book Antiqua" panose="02040602050305030304" pitchFamily="18" charset="0"/>
              </a:rPr>
              <a:t>створення</a:t>
            </a:r>
            <a:r>
              <a:rPr lang="ru-RU" altLang="uk-UA" sz="2400" dirty="0">
                <a:latin typeface="Book Antiqua" panose="02040602050305030304" pitchFamily="18" charset="0"/>
              </a:rPr>
              <a:t> </a:t>
            </a:r>
            <a:r>
              <a:rPr lang="ru-RU" altLang="uk-UA" sz="2400" dirty="0" err="1">
                <a:latin typeface="Book Antiqua" panose="02040602050305030304" pitchFamily="18" charset="0"/>
              </a:rPr>
              <a:t>простих</a:t>
            </a:r>
            <a:r>
              <a:rPr lang="ru-RU" altLang="uk-UA" sz="2400" dirty="0">
                <a:latin typeface="Book Antiqua" panose="02040602050305030304" pitchFamily="18" charset="0"/>
              </a:rPr>
              <a:t> </a:t>
            </a:r>
            <a:r>
              <a:rPr lang="ru-RU" altLang="uk-UA" sz="2400" dirty="0" err="1">
                <a:latin typeface="Book Antiqua" panose="02040602050305030304" pitchFamily="18" charset="0"/>
              </a:rPr>
              <a:t>ігор</a:t>
            </a:r>
            <a:r>
              <a:rPr lang="ru-RU" altLang="uk-UA" sz="2400" dirty="0">
                <a:latin typeface="Book Antiqua" panose="02040602050305030304" pitchFamily="18" charset="0"/>
              </a:rPr>
              <a:t>, </a:t>
            </a:r>
            <a:r>
              <a:rPr lang="ru-RU" altLang="uk-UA" sz="2400" dirty="0" err="1">
                <a:latin typeface="Book Antiqua" panose="02040602050305030304" pitchFamily="18" charset="0"/>
              </a:rPr>
              <a:t>які</a:t>
            </a:r>
            <a:r>
              <a:rPr lang="ru-RU" altLang="uk-UA" sz="2400" dirty="0">
                <a:latin typeface="Book Antiqua" panose="02040602050305030304" pitchFamily="18" charset="0"/>
              </a:rPr>
              <a:t> </a:t>
            </a:r>
            <a:r>
              <a:rPr lang="ru-RU" altLang="uk-UA" sz="2400" dirty="0" err="1">
                <a:latin typeface="Book Antiqua" panose="02040602050305030304" pitchFamily="18" charset="0"/>
              </a:rPr>
              <a:t>допоможуть</a:t>
            </a:r>
            <a:r>
              <a:rPr lang="ru-RU" altLang="uk-UA" sz="2400" dirty="0">
                <a:latin typeface="Book Antiqua" panose="02040602050305030304" pitchFamily="18" charset="0"/>
              </a:rPr>
              <a:t> </a:t>
            </a:r>
            <a:r>
              <a:rPr lang="ru-RU" altLang="uk-UA" sz="2400" dirty="0" err="1">
                <a:latin typeface="Book Antiqua" panose="02040602050305030304" pitchFamily="18" charset="0"/>
              </a:rPr>
              <a:t>учням</a:t>
            </a:r>
            <a:r>
              <a:rPr lang="ru-RU" altLang="uk-UA" sz="2400" dirty="0">
                <a:latin typeface="Book Antiqua" panose="02040602050305030304" pitchFamily="18" charset="0"/>
              </a:rPr>
              <a:t> </a:t>
            </a:r>
            <a:r>
              <a:rPr lang="ru-RU" altLang="uk-UA" sz="2400" dirty="0" err="1">
                <a:latin typeface="Book Antiqua" panose="02040602050305030304" pitchFamily="18" charset="0"/>
              </a:rPr>
              <a:t>закріпити</a:t>
            </a:r>
            <a:r>
              <a:rPr lang="ru-RU" altLang="uk-UA" sz="2400" dirty="0">
                <a:latin typeface="Book Antiqua" panose="02040602050305030304" pitchFamily="18" charset="0"/>
              </a:rPr>
              <a:t> </a:t>
            </a:r>
            <a:r>
              <a:rPr lang="ru-RU" altLang="uk-UA" sz="2400" dirty="0" err="1">
                <a:latin typeface="Book Antiqua" panose="02040602050305030304" pitchFamily="18" charset="0"/>
              </a:rPr>
              <a:t>знання</a:t>
            </a:r>
            <a:r>
              <a:rPr lang="ru-RU" altLang="uk-UA" sz="2400" dirty="0">
                <a:latin typeface="Book Antiqua" panose="02040602050305030304" pitchFamily="18" charset="0"/>
              </a:rPr>
              <a:t> з </a:t>
            </a:r>
            <a:r>
              <a:rPr lang="ru-RU" altLang="uk-UA" sz="2400" dirty="0" err="1">
                <a:latin typeface="Book Antiqua" panose="02040602050305030304" pitchFamily="18" charset="0"/>
              </a:rPr>
              <a:t>різних</a:t>
            </a:r>
            <a:r>
              <a:rPr lang="ru-RU" altLang="uk-UA" sz="2400" dirty="0">
                <a:latin typeface="Book Antiqua" panose="02040602050305030304" pitchFamily="18" charset="0"/>
              </a:rPr>
              <a:t> </a:t>
            </a:r>
            <a:r>
              <a:rPr lang="ru-RU" altLang="uk-UA" sz="2400" dirty="0" err="1">
                <a:latin typeface="Book Antiqua" panose="02040602050305030304" pitchFamily="18" charset="0"/>
              </a:rPr>
              <a:t>предметів</a:t>
            </a:r>
            <a:r>
              <a:rPr lang="ru-RU" altLang="uk-UA" sz="2400" dirty="0" smtClean="0">
                <a:latin typeface="Book Antiqua" panose="02040602050305030304" pitchFamily="18" charset="0"/>
              </a:rPr>
              <a:t>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altLang="uk-UA" sz="2400" b="0" i="0" u="none" strike="noStrike" cap="none" normalizeH="0" baseline="0" dirty="0">
              <a:ln>
                <a:noFill/>
              </a:ln>
              <a:effectLst/>
              <a:latin typeface="Book Antiqua" panose="0204060205030503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uk-UA" sz="2400" dirty="0" smtClean="0">
                <a:latin typeface="Book Antiqua" panose="02040602050305030304" pitchFamily="18" charset="0"/>
              </a:rPr>
              <a:t>5. </a:t>
            </a:r>
            <a:r>
              <a:rPr lang="en-US" altLang="uk-UA" sz="2400" b="1" dirty="0" err="1">
                <a:latin typeface="Book Antiqua" panose="02040602050305030304" pitchFamily="18" charset="0"/>
              </a:rPr>
              <a:t>GameMaker</a:t>
            </a:r>
            <a:r>
              <a:rPr lang="en-US" altLang="uk-UA" sz="2400" b="1" dirty="0">
                <a:latin typeface="Book Antiqua" panose="02040602050305030304" pitchFamily="18" charset="0"/>
              </a:rPr>
              <a:t> Studio </a:t>
            </a:r>
            <a:r>
              <a:rPr lang="en-US" altLang="uk-UA" sz="2400" b="1" dirty="0" smtClean="0">
                <a:latin typeface="Book Antiqua" panose="02040602050305030304" pitchFamily="18" charset="0"/>
              </a:rPr>
              <a:t>2</a:t>
            </a:r>
            <a:r>
              <a:rPr lang="uk-UA" altLang="uk-UA" sz="2400" b="1" dirty="0" smtClean="0">
                <a:latin typeface="Book Antiqua" panose="02040602050305030304" pitchFamily="18" charset="0"/>
              </a:rPr>
              <a:t> </a:t>
            </a:r>
            <a:r>
              <a:rPr lang="en-US" altLang="uk-UA" sz="2400" b="1" dirty="0">
                <a:latin typeface="Book Antiqua" panose="02040602050305030304" pitchFamily="18" charset="0"/>
                <a:hlinkClick r:id="rId6"/>
              </a:rPr>
              <a:t>https://gamemaker.io/enhttps://</a:t>
            </a:r>
            <a:r>
              <a:rPr lang="en-US" altLang="uk-UA" sz="2400" b="1" dirty="0" smtClean="0">
                <a:latin typeface="Book Antiqua" panose="02040602050305030304" pitchFamily="18" charset="0"/>
                <a:hlinkClick r:id="rId6"/>
              </a:rPr>
              <a:t>gamemaker.io/en</a:t>
            </a:r>
            <a:endParaRPr lang="uk-UA" altLang="uk-UA" sz="2400" b="1" dirty="0" smtClean="0">
              <a:latin typeface="Book Antiqua" panose="0204060205030503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uk-UA" sz="2400" dirty="0" err="1" smtClean="0">
                <a:latin typeface="Book Antiqua" panose="02040602050305030304" pitchFamily="18" charset="0"/>
              </a:rPr>
              <a:t>Цей</a:t>
            </a:r>
            <a:r>
              <a:rPr lang="ru-RU" altLang="uk-UA" sz="2400" dirty="0" smtClean="0">
                <a:latin typeface="Book Antiqua" panose="02040602050305030304" pitchFamily="18" charset="0"/>
              </a:rPr>
              <a:t> </a:t>
            </a:r>
            <a:r>
              <a:rPr lang="ru-RU" altLang="uk-UA" sz="2400" dirty="0" err="1">
                <a:latin typeface="Book Antiqua" panose="02040602050305030304" pitchFamily="18" charset="0"/>
              </a:rPr>
              <a:t>інструмент</a:t>
            </a:r>
            <a:r>
              <a:rPr lang="ru-RU" altLang="uk-UA" sz="2400" dirty="0">
                <a:latin typeface="Book Antiqua" panose="02040602050305030304" pitchFamily="18" charset="0"/>
              </a:rPr>
              <a:t> </a:t>
            </a:r>
            <a:r>
              <a:rPr lang="ru-RU" altLang="uk-UA" sz="2400" dirty="0" err="1">
                <a:latin typeface="Book Antiqua" panose="02040602050305030304" pitchFamily="18" charset="0"/>
              </a:rPr>
              <a:t>дозволяє</a:t>
            </a:r>
            <a:r>
              <a:rPr lang="ru-RU" altLang="uk-UA" sz="2400" dirty="0">
                <a:latin typeface="Book Antiqua" panose="02040602050305030304" pitchFamily="18" charset="0"/>
              </a:rPr>
              <a:t> </a:t>
            </a:r>
            <a:r>
              <a:rPr lang="ru-RU" altLang="uk-UA" sz="2400" dirty="0" err="1">
                <a:latin typeface="Book Antiqua" panose="02040602050305030304" pitchFamily="18" charset="0"/>
              </a:rPr>
              <a:t>створювати</a:t>
            </a:r>
            <a:r>
              <a:rPr lang="ru-RU" altLang="uk-UA" sz="2400" dirty="0">
                <a:latin typeface="Book Antiqua" panose="02040602050305030304" pitchFamily="18" charset="0"/>
              </a:rPr>
              <a:t> </a:t>
            </a:r>
            <a:r>
              <a:rPr lang="ru-RU" altLang="uk-UA" sz="2400" dirty="0" err="1">
                <a:latin typeface="Book Antiqua" panose="02040602050305030304" pitchFamily="18" charset="0"/>
              </a:rPr>
              <a:t>більш</a:t>
            </a:r>
            <a:r>
              <a:rPr lang="ru-RU" altLang="uk-UA" sz="2400" dirty="0">
                <a:latin typeface="Book Antiqua" panose="02040602050305030304" pitchFamily="18" charset="0"/>
              </a:rPr>
              <a:t> </a:t>
            </a:r>
            <a:r>
              <a:rPr lang="ru-RU" altLang="uk-UA" sz="2400" dirty="0" err="1">
                <a:latin typeface="Book Antiqua" panose="02040602050305030304" pitchFamily="18" charset="0"/>
              </a:rPr>
              <a:t>складні</a:t>
            </a:r>
            <a:r>
              <a:rPr lang="ru-RU" altLang="uk-UA" sz="2400" dirty="0">
                <a:latin typeface="Book Antiqua" panose="02040602050305030304" pitchFamily="18" charset="0"/>
              </a:rPr>
              <a:t> 2</a:t>
            </a:r>
            <a:r>
              <a:rPr lang="en-US" altLang="uk-UA" sz="2400" dirty="0">
                <a:latin typeface="Book Antiqua" panose="02040602050305030304" pitchFamily="18" charset="0"/>
              </a:rPr>
              <a:t>D </a:t>
            </a:r>
            <a:r>
              <a:rPr lang="ru-RU" altLang="uk-UA" sz="2400" dirty="0" err="1">
                <a:latin typeface="Book Antiqua" panose="02040602050305030304" pitchFamily="18" charset="0"/>
              </a:rPr>
              <a:t>ігри</a:t>
            </a:r>
            <a:r>
              <a:rPr lang="ru-RU" altLang="uk-UA" sz="2400" dirty="0">
                <a:latin typeface="Book Antiqua" panose="02040602050305030304" pitchFamily="18" charset="0"/>
              </a:rPr>
              <a:t>. </a:t>
            </a:r>
            <a:r>
              <a:rPr lang="ru-RU" altLang="uk-UA" sz="2400" dirty="0" err="1">
                <a:latin typeface="Book Antiqua" panose="02040602050305030304" pitchFamily="18" charset="0"/>
              </a:rPr>
              <a:t>Він</a:t>
            </a:r>
            <a:r>
              <a:rPr lang="ru-RU" altLang="uk-UA" sz="2400" dirty="0">
                <a:latin typeface="Book Antiqua" panose="02040602050305030304" pitchFamily="18" charset="0"/>
              </a:rPr>
              <a:t> </a:t>
            </a:r>
            <a:r>
              <a:rPr lang="ru-RU" altLang="uk-UA" sz="2400" dirty="0" err="1">
                <a:latin typeface="Book Antiqua" panose="02040602050305030304" pitchFamily="18" charset="0"/>
              </a:rPr>
              <a:t>має</a:t>
            </a:r>
            <a:r>
              <a:rPr lang="ru-RU" altLang="uk-UA" sz="2400" dirty="0">
                <a:latin typeface="Book Antiqua" panose="02040602050305030304" pitchFamily="18" charset="0"/>
              </a:rPr>
              <a:t> </a:t>
            </a:r>
            <a:r>
              <a:rPr lang="ru-RU" altLang="uk-UA" sz="2400" dirty="0" err="1">
                <a:latin typeface="Book Antiqua" panose="02040602050305030304" pitchFamily="18" charset="0"/>
              </a:rPr>
              <a:t>безкоштовну</a:t>
            </a:r>
            <a:r>
              <a:rPr lang="ru-RU" altLang="uk-UA" sz="2400" dirty="0">
                <a:latin typeface="Book Antiqua" panose="02040602050305030304" pitchFamily="18" charset="0"/>
              </a:rPr>
              <a:t> </a:t>
            </a:r>
            <a:r>
              <a:rPr lang="ru-RU" altLang="uk-UA" sz="2400" dirty="0" err="1">
                <a:latin typeface="Book Antiqua" panose="02040602050305030304" pitchFamily="18" charset="0"/>
              </a:rPr>
              <a:t>версію</a:t>
            </a:r>
            <a:r>
              <a:rPr lang="ru-RU" altLang="uk-UA" sz="2400" dirty="0">
                <a:latin typeface="Book Antiqua" panose="02040602050305030304" pitchFamily="18" charset="0"/>
              </a:rPr>
              <a:t> з </a:t>
            </a:r>
            <a:r>
              <a:rPr lang="ru-RU" altLang="uk-UA" sz="2400" dirty="0" err="1">
                <a:latin typeface="Book Antiqua" panose="02040602050305030304" pitchFamily="18" charset="0"/>
              </a:rPr>
              <a:t>обмеженим</a:t>
            </a:r>
            <a:r>
              <a:rPr lang="ru-RU" altLang="uk-UA" sz="2400" dirty="0">
                <a:latin typeface="Book Antiqua" panose="02040602050305030304" pitchFamily="18" charset="0"/>
              </a:rPr>
              <a:t> </a:t>
            </a:r>
            <a:r>
              <a:rPr lang="ru-RU" altLang="uk-UA" sz="2400" dirty="0" err="1">
                <a:latin typeface="Book Antiqua" panose="02040602050305030304" pitchFamily="18" charset="0"/>
              </a:rPr>
              <a:t>функціоналом</a:t>
            </a:r>
            <a:endParaRPr kumimoji="0" lang="uk-UA" altLang="uk-UA" sz="2400" b="0" i="0" u="none" strike="noStrike" cap="none" normalizeH="0" baseline="0" dirty="0" smtClean="0">
              <a:ln>
                <a:noFill/>
              </a:ln>
              <a:effectLst/>
              <a:latin typeface="Book Antiqua" panose="0204060205030503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uk-UA" alt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564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478</Words>
  <Application>Microsoft Office PowerPoint</Application>
  <PresentationFormat>Custom</PresentationFormat>
  <Paragraphs>77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Book Antiqua</vt:lpstr>
      <vt:lpstr>Arial</vt:lpstr>
      <vt:lpstr>Petrona Bold</vt:lpstr>
      <vt:lpstr>Inter</vt:lpstr>
      <vt:lpstr>Calibri</vt:lpstr>
      <vt:lpstr>Inter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Пользователь</cp:lastModifiedBy>
  <cp:revision>10</cp:revision>
  <dcterms:created xsi:type="dcterms:W3CDTF">2025-01-09T15:30:52Z</dcterms:created>
  <dcterms:modified xsi:type="dcterms:W3CDTF">2025-01-10T15:14:04Z</dcterms:modified>
</cp:coreProperties>
</file>