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57" r:id="rId3"/>
    <p:sldId id="262" r:id="rId4"/>
    <p:sldId id="258" r:id="rId5"/>
    <p:sldId id="259" r:id="rId6"/>
    <p:sldId id="260" r:id="rId7"/>
    <p:sldId id="261" r:id="rId8"/>
    <p:sldId id="265" r:id="rId9"/>
    <p:sldId id="270" r:id="rId10"/>
    <p:sldId id="271" r:id="rId11"/>
    <p:sldId id="272" r:id="rId12"/>
    <p:sldId id="267" r:id="rId13"/>
    <p:sldId id="277" r:id="rId14"/>
    <p:sldId id="268" r:id="rId15"/>
    <p:sldId id="273" r:id="rId16"/>
    <p:sldId id="275" r:id="rId17"/>
    <p:sldId id="276" r:id="rId18"/>
    <p:sldId id="282" r:id="rId19"/>
    <p:sldId id="280" r:id="rId20"/>
    <p:sldId id="281" r:id="rId21"/>
    <p:sldId id="278" r:id="rId22"/>
  </p:sldIdLst>
  <p:sldSz cx="18288000" cy="10287000"/>
  <p:notesSz cx="6669088" cy="9928225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Arimo" panose="020B0604020202020204" charset="0"/>
      <p:regular r:id="rId29"/>
    </p:embeddedFont>
    <p:embeddedFont>
      <p:font typeface="Arimo Bold" panose="020B0604020202020204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6404" autoAdjust="0"/>
  </p:normalViewPr>
  <p:slideViewPr>
    <p:cSldViewPr>
      <p:cViewPr varScale="1">
        <p:scale>
          <a:sx n="47" d="100"/>
          <a:sy n="47" d="100"/>
        </p:scale>
        <p:origin x="69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8484"/>
    </p:cViewPr>
  </p:sorterViewPr>
  <p:notesViewPr>
    <p:cSldViewPr>
      <p:cViewPr varScale="1">
        <p:scale>
          <a:sx n="78" d="100"/>
          <a:sy n="78" d="100"/>
        </p:scale>
        <p:origin x="4008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09B12F-F2FF-430D-9855-3CF6AB3C5BE4}" type="datetimeFigureOut">
              <a:rPr lang="uk-UA" smtClean="0"/>
              <a:t>09.01.2025</a:t>
            </a:fld>
            <a:endParaRPr lang="uk-UA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889938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777607" y="9430091"/>
            <a:ext cx="2889938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29EC1B-EEBA-45A7-BDB9-772ABE48DBE7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1881994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EA5E9D-FD55-4A9F-B257-33C603FF1103}" type="datetimeFigureOut">
              <a:rPr lang="uk-UA" smtClean="0"/>
              <a:t>09.01.2025</a:t>
            </a:fld>
            <a:endParaRPr lang="uk-UA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6909" y="4777958"/>
            <a:ext cx="533527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889938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77607" y="9430091"/>
            <a:ext cx="2889938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FDD34E-6273-49BC-85F5-F0FDC7FCE6B3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75124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63538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FDD34E-6273-49BC-85F5-F0FDC7FCE6B3}" type="slidenum">
              <a:rPr lang="uk-UA" smtClean="0"/>
              <a:t>1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7428500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FDD34E-6273-49BC-85F5-F0FDC7FCE6B3}" type="slidenum">
              <a:rPr lang="uk-UA" smtClean="0"/>
              <a:t>10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3716230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66909" y="4860693"/>
            <a:ext cx="5335270" cy="3909239"/>
          </a:xfrm>
        </p:spPr>
        <p:txBody>
          <a:bodyPr/>
          <a:lstStyle/>
          <a:p>
            <a:pPr algn="just">
              <a:lnSpc>
                <a:spcPts val="3680"/>
              </a:lnSpc>
              <a:spcBef>
                <a:spcPct val="0"/>
              </a:spcBef>
            </a:pPr>
            <a:endParaRPr lang="en-US" sz="1200" dirty="0" smtClean="0">
              <a:solidFill>
                <a:srgbClr val="000000"/>
              </a:solidFill>
              <a:latin typeface="Times New Roman" panose="02020603050405020304" pitchFamily="18" charset="0"/>
              <a:ea typeface="Arimo"/>
              <a:cs typeface="Times New Roman" panose="02020603050405020304" pitchFamily="18" charset="0"/>
              <a:sym typeface="Arimo"/>
            </a:endParaRPr>
          </a:p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FDD34E-6273-49BC-85F5-F0FDC7FCE6B3}" type="slidenum">
              <a:rPr lang="uk-UA" smtClean="0"/>
              <a:t>11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474143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sz="1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FDD34E-6273-49BC-85F5-F0FDC7FCE6B3}" type="slidenum">
              <a:rPr lang="uk-UA" smtClean="0"/>
              <a:t>12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0167341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296404" y="4777958"/>
            <a:ext cx="6150381" cy="3909239"/>
          </a:xfrm>
        </p:spPr>
        <p:txBody>
          <a:bodyPr/>
          <a:lstStyle/>
          <a:p>
            <a:pPr algn="l">
              <a:lnSpc>
                <a:spcPts val="4139"/>
              </a:lnSpc>
              <a:spcBef>
                <a:spcPct val="0"/>
              </a:spcBef>
            </a:pPr>
            <a:endParaRPr lang="en-US" sz="1200" dirty="0" smtClean="0">
              <a:solidFill>
                <a:srgbClr val="000000"/>
              </a:solidFill>
              <a:latin typeface="Times New Roman" panose="02020603050405020304" pitchFamily="18" charset="0"/>
              <a:ea typeface="Arimo"/>
              <a:cs typeface="Times New Roman" panose="02020603050405020304" pitchFamily="18" charset="0"/>
              <a:sym typeface="Arimo"/>
            </a:endParaRPr>
          </a:p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FDD34E-6273-49BC-85F5-F0FDC7FCE6B3}" type="slidenum">
              <a:rPr lang="uk-UA" smtClean="0"/>
              <a:t>13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8758067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296404" y="4777958"/>
            <a:ext cx="6150381" cy="3909239"/>
          </a:xfrm>
        </p:spPr>
        <p:txBody>
          <a:bodyPr/>
          <a:lstStyle/>
          <a:p>
            <a:pPr algn="l">
              <a:lnSpc>
                <a:spcPts val="4139"/>
              </a:lnSpc>
              <a:spcBef>
                <a:spcPct val="0"/>
              </a:spcBef>
            </a:pPr>
            <a:endParaRPr lang="en-US" sz="1200" dirty="0" smtClean="0">
              <a:solidFill>
                <a:srgbClr val="000000"/>
              </a:solidFill>
              <a:latin typeface="Times New Roman" panose="02020603050405020304" pitchFamily="18" charset="0"/>
              <a:ea typeface="Arimo"/>
              <a:cs typeface="Times New Roman" panose="02020603050405020304" pitchFamily="18" charset="0"/>
              <a:sym typeface="Arimo"/>
            </a:endParaRPr>
          </a:p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FDD34E-6273-49BC-85F5-F0FDC7FCE6B3}" type="slidenum">
              <a:rPr lang="uk-UA" smtClean="0"/>
              <a:t>14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138885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FDD34E-6273-49BC-85F5-F0FDC7FCE6B3}" type="slidenum">
              <a:rPr lang="uk-UA" smtClean="0"/>
              <a:t>15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9699532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FDD34E-6273-49BC-85F5-F0FDC7FCE6B3}" type="slidenum">
              <a:rPr lang="uk-UA" smtClean="0"/>
              <a:t>16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2158580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FDD34E-6273-49BC-85F5-F0FDC7FCE6B3}" type="slidenum">
              <a:rPr lang="uk-UA" smtClean="0"/>
              <a:t>17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6421465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FDD34E-6273-49BC-85F5-F0FDC7FCE6B3}" type="slidenum">
              <a:rPr lang="uk-UA" smtClean="0"/>
              <a:t>18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659390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FDD34E-6273-49BC-85F5-F0FDC7FCE6B3}" type="slidenum">
              <a:rPr lang="uk-UA" smtClean="0"/>
              <a:t>19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66709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50000"/>
              </a:lnSpc>
              <a:spcBef>
                <a:spcPct val="0"/>
              </a:spcBef>
            </a:pPr>
            <a:endParaRPr lang="en-US" sz="1200" b="1" dirty="0" smtClean="0">
              <a:solidFill>
                <a:srgbClr val="000000"/>
              </a:solidFill>
              <a:latin typeface="Times New Roman" panose="02020603050405020304" pitchFamily="18" charset="0"/>
              <a:ea typeface="Arimo Bold"/>
              <a:cs typeface="Times New Roman" panose="02020603050405020304" pitchFamily="18" charset="0"/>
              <a:sym typeface="Arimo Bold"/>
            </a:endParaRPr>
          </a:p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FDD34E-6273-49BC-85F5-F0FDC7FCE6B3}" type="slidenum">
              <a:rPr lang="uk-UA" smtClean="0"/>
              <a:t>2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952905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FDD34E-6273-49BC-85F5-F0FDC7FCE6B3}" type="slidenum">
              <a:rPr lang="uk-UA" smtClean="0"/>
              <a:t>20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312026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FDD34E-6273-49BC-85F5-F0FDC7FCE6B3}" type="slidenum">
              <a:rPr lang="uk-UA" smtClean="0"/>
              <a:t>21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404984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FDD34E-6273-49BC-85F5-F0FDC7FCE6B3}" type="slidenum">
              <a:rPr lang="uk-UA" smtClean="0"/>
              <a:t>3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359018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FDD34E-6273-49BC-85F5-F0FDC7FCE6B3}" type="slidenum">
              <a:rPr lang="uk-UA" smtClean="0"/>
              <a:t>4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680198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sz="1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FDD34E-6273-49BC-85F5-F0FDC7FCE6B3}" type="slidenum">
              <a:rPr lang="uk-UA" smtClean="0"/>
              <a:t>5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7748085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FDD34E-6273-49BC-85F5-F0FDC7FCE6B3}" type="slidenum">
              <a:rPr lang="uk-UA" smtClean="0"/>
              <a:t>6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0493246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FDD34E-6273-49BC-85F5-F0FDC7FCE6B3}" type="slidenum">
              <a:rPr lang="uk-UA" smtClean="0"/>
              <a:t>7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2881400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FDD34E-6273-49BC-85F5-F0FDC7FCE6B3}" type="slidenum">
              <a:rPr lang="uk-UA" smtClean="0"/>
              <a:t>8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5780986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sz="1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FDD34E-6273-49BC-85F5-F0FDC7FCE6B3}" type="slidenum">
              <a:rPr lang="uk-UA" smtClean="0"/>
              <a:t>9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756062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sgo.one/Z1HXPB" TargetMode="External"/><Relationship Id="rId13" Type="http://schemas.openxmlformats.org/officeDocument/2006/relationships/hyperlink" Target="https://sgo.one/fzsBJs" TargetMode="External"/><Relationship Id="rId3" Type="http://schemas.openxmlformats.org/officeDocument/2006/relationships/image" Target="../media/image51.jpeg"/><Relationship Id="rId7" Type="http://schemas.openxmlformats.org/officeDocument/2006/relationships/hyperlink" Target="https://www.yakaboo.ua/ua/posibnik-iz-kreativnogo-mislennja-kris-griffits-i-melina-kosti.html" TargetMode="External"/><Relationship Id="rId12" Type="http://schemas.openxmlformats.org/officeDocument/2006/relationships/hyperlink" Target="https://sgo.one/GpW4Ka" TargetMode="External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akaboo.ua/ua/ignore-everybody.html" TargetMode="External"/><Relationship Id="rId11" Type="http://schemas.openxmlformats.org/officeDocument/2006/relationships/hyperlink" Target="https://sgo.one/ci-gbp" TargetMode="External"/><Relationship Id="rId5" Type="http://schemas.openxmlformats.org/officeDocument/2006/relationships/hyperlink" Target="https://sgo.one/D3YG1-" TargetMode="External"/><Relationship Id="rId15" Type="http://schemas.openxmlformats.org/officeDocument/2006/relationships/image" Target="../media/image53.jpeg"/><Relationship Id="rId10" Type="http://schemas.openxmlformats.org/officeDocument/2006/relationships/hyperlink" Target="https://sgo.one/DGEXsK" TargetMode="External"/><Relationship Id="rId4" Type="http://schemas.openxmlformats.org/officeDocument/2006/relationships/hyperlink" Target="https://go.sellaction.net/go.php?id=68f3880db11d60d89a95&amp;wutm=1&amp;url=https://www.yakaboo.ua/ua/korporacija-tvorciv-jak-podolati-prihovani-zagrozi-scho-vbivajut-spravzhne-nathnennja.html" TargetMode="External"/><Relationship Id="rId9" Type="http://schemas.openxmlformats.org/officeDocument/2006/relationships/hyperlink" Target="https://sgo.one/M5fkCU" TargetMode="External"/><Relationship Id="rId1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6666" b="-1666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27466" y="316097"/>
            <a:ext cx="17674291" cy="9593445"/>
            <a:chOff x="0" y="0"/>
            <a:chExt cx="4654957" cy="252666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54957" cy="2526669"/>
            </a:xfrm>
            <a:custGeom>
              <a:avLst/>
              <a:gdLst/>
              <a:ahLst/>
              <a:cxnLst/>
              <a:rect l="l" t="t" r="r" b="b"/>
              <a:pathLst>
                <a:path w="4654957" h="2526669">
                  <a:moveTo>
                    <a:pt x="22340" y="0"/>
                  </a:moveTo>
                  <a:lnTo>
                    <a:pt x="4632618" y="0"/>
                  </a:lnTo>
                  <a:cubicBezTo>
                    <a:pt x="4644956" y="0"/>
                    <a:pt x="4654957" y="10002"/>
                    <a:pt x="4654957" y="22340"/>
                  </a:cubicBezTo>
                  <a:lnTo>
                    <a:pt x="4654957" y="2504329"/>
                  </a:lnTo>
                  <a:cubicBezTo>
                    <a:pt x="4654957" y="2510254"/>
                    <a:pt x="4652604" y="2515936"/>
                    <a:pt x="4648414" y="2520125"/>
                  </a:cubicBezTo>
                  <a:cubicBezTo>
                    <a:pt x="4644225" y="2524315"/>
                    <a:pt x="4638542" y="2526669"/>
                    <a:pt x="4632618" y="2526669"/>
                  </a:cubicBezTo>
                  <a:lnTo>
                    <a:pt x="22340" y="2526669"/>
                  </a:lnTo>
                  <a:cubicBezTo>
                    <a:pt x="16415" y="2526669"/>
                    <a:pt x="10733" y="2524315"/>
                    <a:pt x="6543" y="2520125"/>
                  </a:cubicBezTo>
                  <a:cubicBezTo>
                    <a:pt x="2354" y="2515936"/>
                    <a:pt x="0" y="2510254"/>
                    <a:pt x="0" y="2504329"/>
                  </a:cubicBezTo>
                  <a:lnTo>
                    <a:pt x="0" y="22340"/>
                  </a:lnTo>
                  <a:cubicBezTo>
                    <a:pt x="0" y="16415"/>
                    <a:pt x="2354" y="10733"/>
                    <a:pt x="6543" y="6543"/>
                  </a:cubicBezTo>
                  <a:cubicBezTo>
                    <a:pt x="10733" y="2354"/>
                    <a:pt x="16415" y="0"/>
                    <a:pt x="2234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9525"/>
              <a:ext cx="4654957" cy="25171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98"/>
                </a:lnSpc>
              </a:pPr>
              <a:endParaRPr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4175077" y="3813810"/>
            <a:ext cx="9150484" cy="5819077"/>
          </a:xfrm>
          <a:custGeom>
            <a:avLst/>
            <a:gdLst/>
            <a:ahLst/>
            <a:cxnLst/>
            <a:rect l="l" t="t" r="r" b="b"/>
            <a:pathLst>
              <a:path w="9150484" h="5819077">
                <a:moveTo>
                  <a:pt x="0" y="0"/>
                </a:moveTo>
                <a:lnTo>
                  <a:pt x="9150483" y="0"/>
                </a:lnTo>
                <a:lnTo>
                  <a:pt x="9150483" y="5819077"/>
                </a:lnTo>
                <a:lnTo>
                  <a:pt x="0" y="58190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457" b="-2457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27466" y="535172"/>
            <a:ext cx="17426361" cy="3803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endParaRPr dirty="0"/>
          </a:p>
          <a:p>
            <a:pPr lvl="0" algn="ctr">
              <a:lnSpc>
                <a:spcPct val="150000"/>
              </a:lnSpc>
            </a:pPr>
            <a:r>
              <a:rPr lang="en-US" sz="6000" dirty="0">
                <a:solidFill>
                  <a:srgbClr val="B2411E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РОЗВИТОК КРЕАТИВНОГО МИСЛЕННЯ МАЙБУТНІХ КВАЛІФІКОВАНИХ РОБІТНИКІВ</a:t>
            </a:r>
          </a:p>
          <a:p>
            <a:pPr algn="ctr">
              <a:lnSpc>
                <a:spcPts val="4620"/>
              </a:lnSpc>
            </a:pPr>
            <a:r>
              <a:rPr lang="en-US" sz="6000" dirty="0" smtClean="0">
                <a:solidFill>
                  <a:srgbClr val="B2411E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endParaRPr lang="en-US" sz="6000" dirty="0">
              <a:solidFill>
                <a:srgbClr val="B2411E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3799573" y="9229775"/>
            <a:ext cx="4204302" cy="777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095"/>
              </a:lnSpc>
              <a:spcBef>
                <a:spcPct val="0"/>
              </a:spcBef>
            </a:pPr>
            <a:r>
              <a:rPr lang="en-US" sz="1599" dirty="0">
                <a:solidFill>
                  <a:srgbClr val="B2411E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</a:p>
          <a:p>
            <a:pPr algn="just">
              <a:lnSpc>
                <a:spcPts val="2095"/>
              </a:lnSpc>
              <a:spcBef>
                <a:spcPct val="0"/>
              </a:spcBef>
            </a:pPr>
            <a:r>
              <a:rPr lang="en-US" sz="1599" dirty="0">
                <a:solidFill>
                  <a:srgbClr val="B2411E"/>
                </a:solidFill>
                <a:latin typeface="Arimo"/>
                <a:ea typeface="Arimo"/>
                <a:cs typeface="Arimo"/>
                <a:sym typeface="Arimo"/>
              </a:rPr>
              <a:t>РОЗРОБИЛА: ШВАРЦБУРД М. О.</a:t>
            </a:r>
          </a:p>
          <a:p>
            <a:pPr algn="just">
              <a:lnSpc>
                <a:spcPts val="2095"/>
              </a:lnSpc>
              <a:spcBef>
                <a:spcPct val="0"/>
              </a:spcBef>
            </a:pPr>
            <a:r>
              <a:rPr lang="en-US" sz="1599" dirty="0">
                <a:solidFill>
                  <a:srgbClr val="B2411E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1599" dirty="0">
                <a:solidFill>
                  <a:srgbClr val="645286"/>
                </a:solidFill>
                <a:latin typeface="Arimo"/>
                <a:ea typeface="Arimo"/>
                <a:cs typeface="Arimo"/>
                <a:sym typeface="Arimo"/>
              </a:rPr>
              <a:t>     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AA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854043" y="3531168"/>
            <a:ext cx="5861832" cy="2969543"/>
          </a:xfrm>
          <a:custGeom>
            <a:avLst/>
            <a:gdLst/>
            <a:ahLst/>
            <a:cxnLst/>
            <a:rect l="l" t="t" r="r" b="b"/>
            <a:pathLst>
              <a:path w="4567203" h="3041757">
                <a:moveTo>
                  <a:pt x="0" y="0"/>
                </a:moveTo>
                <a:lnTo>
                  <a:pt x="4567204" y="0"/>
                </a:lnTo>
                <a:lnTo>
                  <a:pt x="4567204" y="3041757"/>
                </a:lnTo>
                <a:lnTo>
                  <a:pt x="0" y="30417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81000" y="5815706"/>
            <a:ext cx="5289196" cy="3429352"/>
          </a:xfrm>
          <a:custGeom>
            <a:avLst/>
            <a:gdLst/>
            <a:ahLst/>
            <a:cxnLst/>
            <a:rect l="l" t="t" r="r" b="b"/>
            <a:pathLst>
              <a:path w="4562636" h="3041757">
                <a:moveTo>
                  <a:pt x="0" y="0"/>
                </a:moveTo>
                <a:lnTo>
                  <a:pt x="4562636" y="0"/>
                </a:lnTo>
                <a:lnTo>
                  <a:pt x="4562636" y="3041757"/>
                </a:lnTo>
                <a:lnTo>
                  <a:pt x="0" y="30417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854067" y="5676900"/>
            <a:ext cx="5154215" cy="4753907"/>
          </a:xfrm>
          <a:custGeom>
            <a:avLst/>
            <a:gdLst/>
            <a:ahLst/>
            <a:cxnLst/>
            <a:rect l="l" t="t" r="r" b="b"/>
            <a:pathLst>
              <a:path w="3704478" h="3382307">
                <a:moveTo>
                  <a:pt x="0" y="0"/>
                </a:moveTo>
                <a:lnTo>
                  <a:pt x="3704478" y="0"/>
                </a:lnTo>
                <a:lnTo>
                  <a:pt x="3704478" y="3382307"/>
                </a:lnTo>
                <a:lnTo>
                  <a:pt x="0" y="33823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2264" r="-68733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788242" y="6820989"/>
            <a:ext cx="1927633" cy="1804667"/>
          </a:xfrm>
          <a:custGeom>
            <a:avLst/>
            <a:gdLst/>
            <a:ahLst/>
            <a:cxnLst/>
            <a:rect l="l" t="t" r="r" b="b"/>
            <a:pathLst>
              <a:path w="2826043" h="3041757">
                <a:moveTo>
                  <a:pt x="0" y="0"/>
                </a:moveTo>
                <a:lnTo>
                  <a:pt x="2826043" y="0"/>
                </a:lnTo>
                <a:lnTo>
                  <a:pt x="2826043" y="3041757"/>
                </a:lnTo>
                <a:lnTo>
                  <a:pt x="0" y="304175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0775" t="-6936" r="-41349" b="-5869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228379" y="6794132"/>
            <a:ext cx="4062334" cy="3097184"/>
          </a:xfrm>
          <a:custGeom>
            <a:avLst/>
            <a:gdLst/>
            <a:ahLst/>
            <a:cxnLst/>
            <a:rect l="l" t="t" r="r" b="b"/>
            <a:pathLst>
              <a:path w="3404160" h="3198176">
                <a:moveTo>
                  <a:pt x="0" y="0"/>
                </a:moveTo>
                <a:lnTo>
                  <a:pt x="3404160" y="0"/>
                </a:lnTo>
                <a:lnTo>
                  <a:pt x="3404160" y="3198176"/>
                </a:lnTo>
                <a:lnTo>
                  <a:pt x="0" y="31981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859040" y="47620"/>
            <a:ext cx="5138557" cy="3265820"/>
          </a:xfrm>
          <a:custGeom>
            <a:avLst/>
            <a:gdLst/>
            <a:ahLst/>
            <a:cxnLst/>
            <a:rect l="l" t="t" r="r" b="b"/>
            <a:pathLst>
              <a:path w="3673315" h="2450790">
                <a:moveTo>
                  <a:pt x="0" y="0"/>
                </a:moveTo>
                <a:lnTo>
                  <a:pt x="3673314" y="0"/>
                </a:lnTo>
                <a:lnTo>
                  <a:pt x="3673314" y="2450789"/>
                </a:lnTo>
                <a:lnTo>
                  <a:pt x="0" y="245078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Прямоугольник 7"/>
          <p:cNvSpPr/>
          <p:nvPr/>
        </p:nvSpPr>
        <p:spPr>
          <a:xfrm>
            <a:off x="104922" y="29507"/>
            <a:ext cx="11666807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Для розвитку креативності необхідно:</a:t>
            </a:r>
          </a:p>
          <a:p>
            <a:pPr>
              <a:spcBef>
                <a:spcPct val="0"/>
              </a:spcBef>
            </a:pP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– </a:t>
            </a:r>
            <a:r>
              <a:rPr lang="uk-UA" sz="4400" dirty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р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озвивати допитливість;</a:t>
            </a:r>
          </a:p>
          <a:p>
            <a:pPr>
              <a:spcBef>
                <a:spcPct val="0"/>
              </a:spcBef>
            </a:pP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– </a:t>
            </a:r>
            <a:r>
              <a:rPr lang="uk-UA" sz="4400" dirty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п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ошук ідей;</a:t>
            </a:r>
          </a:p>
          <a:p>
            <a:pPr>
              <a:spcBef>
                <a:spcPct val="0"/>
              </a:spcBef>
            </a:pP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– </a:t>
            </a:r>
            <a:r>
              <a:rPr lang="uk-UA" sz="4400" dirty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п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ідтримувати колективну співпрацю;</a:t>
            </a:r>
          </a:p>
          <a:p>
            <a:pPr>
              <a:spcBef>
                <a:spcPct val="0"/>
              </a:spcBef>
            </a:pP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– </a:t>
            </a:r>
            <a:r>
              <a:rPr lang="uk-UA" sz="4400" dirty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с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тимулювати відкрите мислення;</a:t>
            </a:r>
          </a:p>
          <a:p>
            <a:pPr>
              <a:spcBef>
                <a:spcPct val="0"/>
              </a:spcBef>
            </a:pP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– </a:t>
            </a:r>
            <a:r>
              <a:rPr lang="uk-UA" sz="4400" dirty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р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озвивати навички розв'язання проблем;</a:t>
            </a:r>
          </a:p>
          <a:p>
            <a:pPr>
              <a:spcBef>
                <a:spcPct val="0"/>
              </a:spcBef>
            </a:pP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– </a:t>
            </a:r>
            <a:r>
              <a:rPr lang="uk-UA" sz="4400" dirty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с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тимулювати творчість;</a:t>
            </a:r>
          </a:p>
          <a:p>
            <a:pPr>
              <a:spcBef>
                <a:spcPct val="0"/>
              </a:spcBef>
            </a:pP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– </a:t>
            </a:r>
            <a:r>
              <a:rPr lang="uk-UA" sz="4400" dirty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з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аохочувати учнів до вивчення мистецтва.</a:t>
            </a:r>
          </a:p>
          <a:p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AA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838200" y="2324100"/>
            <a:ext cx="16687800" cy="7696200"/>
          </a:xfrm>
          <a:custGeom>
            <a:avLst/>
            <a:gdLst/>
            <a:ahLst/>
            <a:cxnLst/>
            <a:rect l="l" t="t" r="r" b="b"/>
            <a:pathLst>
              <a:path w="15466230" h="7940215">
                <a:moveTo>
                  <a:pt x="0" y="0"/>
                </a:moveTo>
                <a:lnTo>
                  <a:pt x="15466230" y="0"/>
                </a:lnTo>
                <a:lnTo>
                  <a:pt x="15466230" y="7940215"/>
                </a:lnTo>
                <a:lnTo>
                  <a:pt x="0" y="79402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014" b="-33514"/>
            </a:stretch>
          </a:blipFill>
        </p:spPr>
      </p:sp>
      <p:sp>
        <p:nvSpPr>
          <p:cNvPr id="4" name="Прямоугольник 3"/>
          <p:cNvSpPr/>
          <p:nvPr/>
        </p:nvSpPr>
        <p:spPr>
          <a:xfrm>
            <a:off x="0" y="0"/>
            <a:ext cx="18288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Культура мислення на основі креативності та 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любові</a:t>
            </a:r>
            <a:r>
              <a:rPr lang="uk-UA" sz="4400" dirty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</a:t>
            </a:r>
            <a:r>
              <a:rPr lang="uk-UA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д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опоможе 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вийти суспільству на новий рівень розвитку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. 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Адже все, що нас 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оточує 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— це результати нашого мислення.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AA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08655" y="76081"/>
            <a:ext cx="17907000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Будь-яка діяльність вважається творчою, якщо її продукт характеризується новизною. У педагогіці таким продуктом можуть бути нові навчальні технології, форми, методи навчання і виховання, зростання педагогічної майстерності викладача.</a:t>
            </a:r>
          </a:p>
        </p:txBody>
      </p:sp>
      <p:sp>
        <p:nvSpPr>
          <p:cNvPr id="3" name="Freeform 3"/>
          <p:cNvSpPr/>
          <p:nvPr/>
        </p:nvSpPr>
        <p:spPr>
          <a:xfrm>
            <a:off x="8049852" y="2538294"/>
            <a:ext cx="4698592" cy="3501571"/>
          </a:xfrm>
          <a:custGeom>
            <a:avLst/>
            <a:gdLst/>
            <a:ahLst/>
            <a:cxnLst/>
            <a:rect l="l" t="t" r="r" b="b"/>
            <a:pathLst>
              <a:path w="5342655" h="4111753">
                <a:moveTo>
                  <a:pt x="0" y="0"/>
                </a:moveTo>
                <a:lnTo>
                  <a:pt x="5342655" y="0"/>
                </a:lnTo>
                <a:lnTo>
                  <a:pt x="5342655" y="4111752"/>
                </a:lnTo>
                <a:lnTo>
                  <a:pt x="0" y="41117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151" t="-23031" r="-41935" b="-11515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411200" y="3862626"/>
            <a:ext cx="4162477" cy="6161481"/>
          </a:xfrm>
          <a:custGeom>
            <a:avLst/>
            <a:gdLst/>
            <a:ahLst/>
            <a:cxnLst/>
            <a:rect l="l" t="t" r="r" b="b"/>
            <a:pathLst>
              <a:path w="4162477" h="6161481">
                <a:moveTo>
                  <a:pt x="0" y="0"/>
                </a:moveTo>
                <a:lnTo>
                  <a:pt x="4162477" y="0"/>
                </a:lnTo>
                <a:lnTo>
                  <a:pt x="4162477" y="6161482"/>
                </a:lnTo>
                <a:lnTo>
                  <a:pt x="0" y="61614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5002" r="-108151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049852" y="6475946"/>
            <a:ext cx="4054528" cy="3807981"/>
          </a:xfrm>
          <a:custGeom>
            <a:avLst/>
            <a:gdLst/>
            <a:ahLst/>
            <a:cxnLst/>
            <a:rect l="l" t="t" r="r" b="b"/>
            <a:pathLst>
              <a:path w="4054528" h="3807981">
                <a:moveTo>
                  <a:pt x="0" y="0"/>
                </a:moveTo>
                <a:lnTo>
                  <a:pt x="4054528" y="0"/>
                </a:lnTo>
                <a:lnTo>
                  <a:pt x="4054528" y="3807981"/>
                </a:lnTo>
                <a:lnTo>
                  <a:pt x="0" y="38079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4971" t="-7276" r="-42767" b="-5163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39885" y="6138515"/>
            <a:ext cx="6919899" cy="3906203"/>
          </a:xfrm>
          <a:custGeom>
            <a:avLst/>
            <a:gdLst/>
            <a:ahLst/>
            <a:cxnLst/>
            <a:rect l="l" t="t" r="r" b="b"/>
            <a:pathLst>
              <a:path w="6919899" h="3906203">
                <a:moveTo>
                  <a:pt x="0" y="0"/>
                </a:moveTo>
                <a:lnTo>
                  <a:pt x="6919899" y="0"/>
                </a:lnTo>
                <a:lnTo>
                  <a:pt x="6919899" y="3906204"/>
                </a:lnTo>
                <a:lnTo>
                  <a:pt x="0" y="39062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53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81000" y="2705100"/>
            <a:ext cx="5745015" cy="2886502"/>
          </a:xfrm>
          <a:custGeom>
            <a:avLst/>
            <a:gdLst/>
            <a:ahLst/>
            <a:cxnLst/>
            <a:rect l="l" t="t" r="r" b="b"/>
            <a:pathLst>
              <a:path w="6528762" h="3672429">
                <a:moveTo>
                  <a:pt x="0" y="0"/>
                </a:moveTo>
                <a:lnTo>
                  <a:pt x="6528762" y="0"/>
                </a:lnTo>
                <a:lnTo>
                  <a:pt x="6528762" y="3672429"/>
                </a:lnTo>
                <a:lnTo>
                  <a:pt x="0" y="367242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AA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38513" y="7582848"/>
            <a:ext cx="3547887" cy="2556749"/>
          </a:xfrm>
          <a:custGeom>
            <a:avLst/>
            <a:gdLst/>
            <a:ahLst/>
            <a:cxnLst/>
            <a:rect l="l" t="t" r="r" b="b"/>
            <a:pathLst>
              <a:path w="4977616" h="4949962">
                <a:moveTo>
                  <a:pt x="0" y="0"/>
                </a:moveTo>
                <a:lnTo>
                  <a:pt x="4977616" y="0"/>
                </a:lnTo>
                <a:lnTo>
                  <a:pt x="4977616" y="4949962"/>
                </a:lnTo>
                <a:lnTo>
                  <a:pt x="0" y="49499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81000" y="3587262"/>
            <a:ext cx="5105400" cy="3886200"/>
          </a:xfrm>
          <a:custGeom>
            <a:avLst/>
            <a:gdLst/>
            <a:ahLst/>
            <a:cxnLst/>
            <a:rect l="l" t="t" r="r" b="b"/>
            <a:pathLst>
              <a:path w="5418795" h="4413308">
                <a:moveTo>
                  <a:pt x="0" y="0"/>
                </a:moveTo>
                <a:lnTo>
                  <a:pt x="5418795" y="0"/>
                </a:lnTo>
                <a:lnTo>
                  <a:pt x="5418795" y="4413308"/>
                </a:lnTo>
                <a:lnTo>
                  <a:pt x="0" y="44133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012320" y="6256435"/>
            <a:ext cx="4730858" cy="3883162"/>
          </a:xfrm>
          <a:custGeom>
            <a:avLst/>
            <a:gdLst/>
            <a:ahLst/>
            <a:cxnLst/>
            <a:rect l="l" t="t" r="r" b="b"/>
            <a:pathLst>
              <a:path w="5912176" h="5110748">
                <a:moveTo>
                  <a:pt x="0" y="0"/>
                </a:moveTo>
                <a:lnTo>
                  <a:pt x="5912176" y="0"/>
                </a:lnTo>
                <a:lnTo>
                  <a:pt x="5912176" y="5110748"/>
                </a:lnTo>
                <a:lnTo>
                  <a:pt x="0" y="51107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Прямоугольник 5"/>
          <p:cNvSpPr/>
          <p:nvPr/>
        </p:nvSpPr>
        <p:spPr>
          <a:xfrm>
            <a:off x="0" y="1"/>
            <a:ext cx="1828799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Педагогічними умовами для  розвитку креативності учнів є:</a:t>
            </a:r>
          </a:p>
          <a:p>
            <a:pPr>
              <a:spcBef>
                <a:spcPct val="0"/>
              </a:spcBef>
            </a:pP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– </a:t>
            </a:r>
            <a:r>
              <a:rPr lang="uk-UA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с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творення 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цілісного креативно розвиваючого середовища;</a:t>
            </a:r>
          </a:p>
          <a:p>
            <a:pPr>
              <a:spcBef>
                <a:spcPct val="0"/>
              </a:spcBef>
            </a:pP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– </a:t>
            </a:r>
            <a:r>
              <a:rPr lang="uk-UA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о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рганізація 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спільної творчої діяльності викладача та учнів;</a:t>
            </a:r>
          </a:p>
          <a:p>
            <a:pPr>
              <a:spcBef>
                <a:spcPct val="0"/>
              </a:spcBef>
            </a:pP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– </a:t>
            </a:r>
            <a:r>
              <a:rPr lang="uk-UA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в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икористання 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новітніх технологій (креативні ігри, тестування, 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квести</a:t>
            </a:r>
            <a:r>
              <a:rPr lang="uk-UA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)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;</a:t>
            </a: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ea typeface="Arimo"/>
              <a:cs typeface="Times New Roman" panose="02020603050405020304" pitchFamily="18" charset="0"/>
              <a:sym typeface="Arimo"/>
            </a:endParaRPr>
          </a:p>
          <a:p>
            <a:pPr>
              <a:spcBef>
                <a:spcPct val="0"/>
              </a:spcBef>
            </a:pP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– </a:t>
            </a:r>
            <a:r>
              <a:rPr lang="uk-UA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в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рахування 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індивідуальних особливостей учнівського контингенту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.</a:t>
            </a:r>
            <a:endParaRPr lang="uk-UA" sz="4400" dirty="0">
              <a:solidFill>
                <a:srgbClr val="000000"/>
              </a:solidFill>
              <a:latin typeface="Times New Roman" panose="02020603050405020304" pitchFamily="18" charset="0"/>
              <a:ea typeface="Arimo"/>
              <a:cs typeface="Times New Roman" panose="02020603050405020304" pitchFamily="18" charset="0"/>
              <a:sym typeface="Arimo"/>
            </a:endParaRPr>
          </a:p>
        </p:txBody>
      </p:sp>
      <p:sp>
        <p:nvSpPr>
          <p:cNvPr id="7" name="Freeform 3"/>
          <p:cNvSpPr/>
          <p:nvPr/>
        </p:nvSpPr>
        <p:spPr>
          <a:xfrm>
            <a:off x="5833888" y="3587262"/>
            <a:ext cx="4986511" cy="6699738"/>
          </a:xfrm>
          <a:custGeom>
            <a:avLst/>
            <a:gdLst/>
            <a:ahLst/>
            <a:cxnLst/>
            <a:rect l="l" t="t" r="r" b="b"/>
            <a:pathLst>
              <a:path w="5519910" h="7359879">
                <a:moveTo>
                  <a:pt x="0" y="0"/>
                </a:moveTo>
                <a:lnTo>
                  <a:pt x="5519910" y="0"/>
                </a:lnTo>
                <a:lnTo>
                  <a:pt x="5519910" y="7359880"/>
                </a:lnTo>
                <a:lnTo>
                  <a:pt x="0" y="73598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4"/>
          <p:cNvSpPr/>
          <p:nvPr/>
        </p:nvSpPr>
        <p:spPr>
          <a:xfrm>
            <a:off x="13639799" y="3477876"/>
            <a:ext cx="4206757" cy="4337538"/>
          </a:xfrm>
          <a:custGeom>
            <a:avLst/>
            <a:gdLst/>
            <a:ahLst/>
            <a:cxnLst/>
            <a:rect l="l" t="t" r="r" b="b"/>
            <a:pathLst>
              <a:path w="5273557" h="5631032">
                <a:moveTo>
                  <a:pt x="0" y="0"/>
                </a:moveTo>
                <a:lnTo>
                  <a:pt x="5273556" y="0"/>
                </a:lnTo>
                <a:lnTo>
                  <a:pt x="5273556" y="5631033"/>
                </a:lnTo>
                <a:lnTo>
                  <a:pt x="0" y="56310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906" r="-4906"/>
            </a:stretch>
          </a:blipFill>
        </p:spPr>
      </p:sp>
    </p:spTree>
    <p:extLst>
      <p:ext uri="{BB962C8B-B14F-4D97-AF65-F5344CB8AC3E}">
        <p14:creationId xmlns:p14="http://schemas.microsoft.com/office/powerpoint/2010/main" val="192476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AA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1"/>
            <a:ext cx="1828799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Досить 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часто дослідники наголошують на важливості такої умови розвитку креативного потенціалу учнів, як створення доброзичливої, невимушеної атмосфери у навчально-виховному процесі.</a:t>
            </a:r>
          </a:p>
        </p:txBody>
      </p:sp>
      <p:sp>
        <p:nvSpPr>
          <p:cNvPr id="9" name="Freeform 2"/>
          <p:cNvSpPr/>
          <p:nvPr/>
        </p:nvSpPr>
        <p:spPr>
          <a:xfrm>
            <a:off x="609599" y="2324100"/>
            <a:ext cx="10058401" cy="7543800"/>
          </a:xfrm>
          <a:custGeom>
            <a:avLst/>
            <a:gdLst/>
            <a:ahLst/>
            <a:cxnLst/>
            <a:rect l="l" t="t" r="r" b="b"/>
            <a:pathLst>
              <a:path w="6900210" h="3115876">
                <a:moveTo>
                  <a:pt x="0" y="0"/>
                </a:moveTo>
                <a:lnTo>
                  <a:pt x="6900210" y="0"/>
                </a:lnTo>
                <a:lnTo>
                  <a:pt x="6900210" y="3115876"/>
                </a:lnTo>
                <a:lnTo>
                  <a:pt x="0" y="31158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4"/>
          <p:cNvSpPr/>
          <p:nvPr/>
        </p:nvSpPr>
        <p:spPr>
          <a:xfrm>
            <a:off x="11049000" y="1943100"/>
            <a:ext cx="6858000" cy="7924800"/>
          </a:xfrm>
          <a:custGeom>
            <a:avLst/>
            <a:gdLst/>
            <a:ahLst/>
            <a:cxnLst/>
            <a:rect l="l" t="t" r="r" b="b"/>
            <a:pathLst>
              <a:path w="5625407" h="7280608">
                <a:moveTo>
                  <a:pt x="0" y="0"/>
                </a:moveTo>
                <a:lnTo>
                  <a:pt x="5625408" y="0"/>
                </a:lnTo>
                <a:lnTo>
                  <a:pt x="5625408" y="7280608"/>
                </a:lnTo>
                <a:lnTo>
                  <a:pt x="0" y="72806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AA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4"/>
          <p:cNvSpPr/>
          <p:nvPr/>
        </p:nvSpPr>
        <p:spPr>
          <a:xfrm>
            <a:off x="7769902" y="4378301"/>
            <a:ext cx="10439400" cy="5632811"/>
          </a:xfrm>
          <a:custGeom>
            <a:avLst/>
            <a:gdLst/>
            <a:ahLst/>
            <a:cxnLst/>
            <a:rect l="l" t="t" r="r" b="b"/>
            <a:pathLst>
              <a:path w="6309052" h="3647421">
                <a:moveTo>
                  <a:pt x="0" y="0"/>
                </a:moveTo>
                <a:lnTo>
                  <a:pt x="6309052" y="0"/>
                </a:lnTo>
                <a:lnTo>
                  <a:pt x="6309052" y="3647421"/>
                </a:lnTo>
                <a:lnTo>
                  <a:pt x="0" y="36474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Прямоугольник 2"/>
          <p:cNvSpPr/>
          <p:nvPr/>
        </p:nvSpPr>
        <p:spPr>
          <a:xfrm>
            <a:off x="1248" y="190500"/>
            <a:ext cx="1821055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Для 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того, щоб учням було цікаво на уроках я застосовую різні методи, використовуючи інтерактивні технології, намагаюсь робити процес навчання різноманітним, цікавим, ефективним, веселим, дієвим та продуктивним. 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ea typeface="Arimo"/>
              <a:cs typeface="Times New Roman" panose="02020603050405020304" pitchFamily="18" charset="0"/>
              <a:sym typeface="Arimo"/>
            </a:endParaRPr>
          </a:p>
        </p:txBody>
      </p:sp>
      <p:sp>
        <p:nvSpPr>
          <p:cNvPr id="8" name="Freeform 2"/>
          <p:cNvSpPr/>
          <p:nvPr/>
        </p:nvSpPr>
        <p:spPr>
          <a:xfrm>
            <a:off x="304800" y="3086100"/>
            <a:ext cx="7162800" cy="6925012"/>
          </a:xfrm>
          <a:custGeom>
            <a:avLst/>
            <a:gdLst/>
            <a:ahLst/>
            <a:cxnLst/>
            <a:rect l="l" t="t" r="r" b="b"/>
            <a:pathLst>
              <a:path w="10159599" h="7797492">
                <a:moveTo>
                  <a:pt x="0" y="0"/>
                </a:moveTo>
                <a:lnTo>
                  <a:pt x="10159598" y="0"/>
                </a:lnTo>
                <a:lnTo>
                  <a:pt x="10159598" y="7797492"/>
                </a:lnTo>
                <a:lnTo>
                  <a:pt x="0" y="77974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AA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515600" y="7140452"/>
            <a:ext cx="3140502" cy="2873252"/>
          </a:xfrm>
          <a:custGeom>
            <a:avLst/>
            <a:gdLst/>
            <a:ahLst/>
            <a:cxnLst/>
            <a:rect l="l" t="t" r="r" b="b"/>
            <a:pathLst>
              <a:path w="6467181" h="4930652">
                <a:moveTo>
                  <a:pt x="0" y="0"/>
                </a:moveTo>
                <a:lnTo>
                  <a:pt x="6467181" y="0"/>
                </a:lnTo>
                <a:lnTo>
                  <a:pt x="6467181" y="4930652"/>
                </a:lnTo>
                <a:lnTo>
                  <a:pt x="0" y="49306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2680" t="-29565" r="-141962" b="-9519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515600" y="282128"/>
            <a:ext cx="7315200" cy="6613972"/>
          </a:xfrm>
          <a:custGeom>
            <a:avLst/>
            <a:gdLst/>
            <a:ahLst/>
            <a:cxnLst/>
            <a:rect l="l" t="t" r="r" b="b"/>
            <a:pathLst>
              <a:path w="5400486" h="4343048">
                <a:moveTo>
                  <a:pt x="0" y="0"/>
                </a:moveTo>
                <a:lnTo>
                  <a:pt x="5400486" y="0"/>
                </a:lnTo>
                <a:lnTo>
                  <a:pt x="5400486" y="4343048"/>
                </a:lnTo>
                <a:lnTo>
                  <a:pt x="0" y="43430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8490" t="-41984" r="-141891" b="-6811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64944" y="4991100"/>
            <a:ext cx="3247292" cy="2929711"/>
          </a:xfrm>
          <a:custGeom>
            <a:avLst/>
            <a:gdLst/>
            <a:ahLst/>
            <a:cxnLst/>
            <a:rect l="l" t="t" r="r" b="b"/>
            <a:pathLst>
              <a:path w="5505337" h="4381410">
                <a:moveTo>
                  <a:pt x="0" y="0"/>
                </a:moveTo>
                <a:lnTo>
                  <a:pt x="5505337" y="0"/>
                </a:lnTo>
                <a:lnTo>
                  <a:pt x="5505337" y="4381410"/>
                </a:lnTo>
                <a:lnTo>
                  <a:pt x="0" y="43814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8229" t="-41549" r="-139034" b="-68554"/>
            </a:stretch>
          </a:blipFill>
        </p:spPr>
      </p:sp>
      <p:pic>
        <p:nvPicPr>
          <p:cNvPr id="3074" name="Picture 2" descr="ПАМЯТКА | Sutor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318" y="4244852"/>
            <a:ext cx="57912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102870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Неформальний зворотний зв’язок, постановка цілей, позитивні виклики, робота в команді, відносна свобода у виконанні завдань та належне визнання й стимулювання розробляти нові ідеї – усе це є передумовами середовища для креативності.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AA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220200" y="342900"/>
            <a:ext cx="8731411" cy="8731411"/>
          </a:xfrm>
          <a:custGeom>
            <a:avLst/>
            <a:gdLst/>
            <a:ahLst/>
            <a:cxnLst/>
            <a:rect l="l" t="t" r="r" b="b"/>
            <a:pathLst>
              <a:path w="8731411" h="8731411">
                <a:moveTo>
                  <a:pt x="0" y="0"/>
                </a:moveTo>
                <a:lnTo>
                  <a:pt x="8731411" y="0"/>
                </a:lnTo>
                <a:lnTo>
                  <a:pt x="8731411" y="8731410"/>
                </a:lnTo>
                <a:lnTo>
                  <a:pt x="0" y="87314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81000" y="342900"/>
            <a:ext cx="7335378" cy="8144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"ТВОРЧІСТЬ ВИКЛАДАЧА – ЦЕ НАТХНЕННЯ ДЛЯ УЧНІВ ТА ШЛЯХ ДО НОВИХ ДОСЯГНЕНЬ."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AA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Що робити вчителеві, якщо учні не виконують домашні завдання - Новин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2900"/>
            <a:ext cx="16992600" cy="9719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539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AA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52600" y="190500"/>
            <a:ext cx="1388059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Тест на креативність від психолога </a:t>
            </a:r>
            <a:r>
              <a:rPr lang="uk-UA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mo Bold"/>
                <a:cs typeface="Times New Roman" panose="02020603050405020304" pitchFamily="18" charset="0"/>
                <a:sym typeface="Arimo Bold"/>
              </a:rPr>
              <a:t>Е</a:t>
            </a:r>
            <a:r>
              <a:rPr lang="en-US" sz="4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mo Bold"/>
                <a:cs typeface="Times New Roman" panose="02020603050405020304" pitchFamily="18" charset="0"/>
                <a:sym typeface="Arimo Bold"/>
              </a:rPr>
              <a:t>л</a:t>
            </a:r>
            <a:r>
              <a:rPr lang="uk-UA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mo Bold"/>
                <a:cs typeface="Times New Roman" panose="02020603050405020304" pitchFamily="18" charset="0"/>
                <a:sym typeface="Arimo Bold"/>
              </a:rPr>
              <a:t>і</a:t>
            </a:r>
            <a:r>
              <a:rPr lang="en-US" sz="4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mo Bold"/>
                <a:cs typeface="Times New Roman" panose="02020603050405020304" pitchFamily="18" charset="0"/>
                <a:sym typeface="Arimo Bold"/>
              </a:rPr>
              <a:t>с</a:t>
            </a:r>
            <a:r>
              <a:rPr lang="uk-UA" sz="4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mo Bold"/>
                <a:cs typeface="Times New Roman" panose="02020603050405020304" pitchFamily="18" charset="0"/>
                <a:sym typeface="Arimo Bold"/>
              </a:rPr>
              <a:t>а</a:t>
            </a:r>
            <a:r>
              <a:rPr lang="en-US" sz="4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mo Bold"/>
                <a:cs typeface="Times New Roman" panose="02020603050405020304" pitchFamily="18" charset="0"/>
                <a:sym typeface="Arimo Bold"/>
              </a:rPr>
              <a:t> </a:t>
            </a:r>
            <a:r>
              <a:rPr lang="uk-UA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mo Bold"/>
                <a:cs typeface="Times New Roman" panose="02020603050405020304" pitchFamily="18" charset="0"/>
                <a:sym typeface="Arimo Bold"/>
              </a:rPr>
              <a:t>П</a:t>
            </a:r>
            <a:r>
              <a:rPr lang="en-US" sz="4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mo Bold"/>
                <a:cs typeface="Times New Roman" panose="02020603050405020304" pitchFamily="18" charset="0"/>
                <a:sym typeface="Arimo Bold"/>
              </a:rPr>
              <a:t>ол</a:t>
            </a:r>
            <a:r>
              <a:rPr lang="uk-UA" sz="4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mo Bold"/>
                <a:cs typeface="Times New Roman" panose="02020603050405020304" pitchFamily="18" charset="0"/>
                <a:sym typeface="Arimo Bold"/>
              </a:rPr>
              <a:t>а</a:t>
            </a:r>
            <a:r>
              <a:rPr lang="en-US" sz="4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mo Bold"/>
                <a:cs typeface="Times New Roman" panose="02020603050405020304" pitchFamily="18" charset="0"/>
                <a:sym typeface="Arimo Bold"/>
              </a:rPr>
              <a:t> </a:t>
            </a:r>
            <a:r>
              <a:rPr lang="uk-UA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mo Bold"/>
                <a:cs typeface="Times New Roman" panose="02020603050405020304" pitchFamily="18" charset="0"/>
                <a:sym typeface="Arimo Bold"/>
              </a:rPr>
              <a:t>Т</a:t>
            </a:r>
            <a:r>
              <a:rPr lang="en-US" sz="4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mo Bold"/>
                <a:cs typeface="Times New Roman" panose="02020603050405020304" pitchFamily="18" charset="0"/>
                <a:sym typeface="Arimo Bold"/>
              </a:rPr>
              <a:t>орренс</a:t>
            </a:r>
            <a:r>
              <a:rPr lang="uk-UA" sz="4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mo Bold"/>
                <a:cs typeface="Times New Roman" panose="02020603050405020304" pitchFamily="18" charset="0"/>
                <a:sym typeface="Arimo Bold"/>
              </a:rPr>
              <a:t>а</a:t>
            </a:r>
            <a:r>
              <a:rPr lang="ru-RU" sz="4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4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8750" t="24814" r="39166" b="19629"/>
          <a:stretch/>
        </p:blipFill>
        <p:spPr>
          <a:xfrm>
            <a:off x="381000" y="1181100"/>
            <a:ext cx="6192520" cy="8763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781800" y="1148862"/>
            <a:ext cx="11506200" cy="7971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Якщо для кожного зображення ви придумали:</a:t>
            </a:r>
          </a:p>
          <a:p>
            <a:pPr marL="285750" indent="-285750">
              <a:buFontTx/>
              <a:buChar char="-"/>
            </a:pPr>
            <a:r>
              <a:rPr lang="uk-UA" sz="3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1-2 </a:t>
            </a:r>
            <a:r>
              <a:rPr lang="uk-UA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варіанти відповідей: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жаль, ви мислите як переважна більшість жителів Землі. Або ж ви не сприйняли тест всерйоз і з цікавістю відразу перейшли до відповідей. Такий варіант зараховується у вашу користь, адже цікавість тісно пов'язана з креативністю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uk-UA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3-5 варіантів відповідей: 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якщо всі відповіді далекі один від одного за змістом і ви не витратили на їх пошуки всю ніч, то прийміть вітання. Ви мислите нестандартно, творчо підходьте до вирішення проблем і при бажанні здатні звернути гори! Або вигадати, як цього уникнути, якщо ініціатива виходить не від вас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uk-UA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і більше варіантів відповідей: 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ніщо не встоїть перед вашим завзяттям. Ваша креативність вище усіляких похвал, а рамки і шаблони буквально розсипаються на порох при вашому підході до розв'язання завдань. Знімаємо капелюха.</a:t>
            </a:r>
          </a:p>
        </p:txBody>
      </p:sp>
    </p:spTree>
    <p:extLst>
      <p:ext uri="{BB962C8B-B14F-4D97-AF65-F5344CB8AC3E}">
        <p14:creationId xmlns:p14="http://schemas.microsoft.com/office/powerpoint/2010/main" val="198495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AA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6505735" y="4914900"/>
            <a:ext cx="4039059" cy="3968198"/>
            <a:chOff x="390537" y="154352"/>
            <a:chExt cx="5565158" cy="5467524"/>
          </a:xfrm>
        </p:grpSpPr>
        <p:sp>
          <p:nvSpPr>
            <p:cNvPr id="3" name="Freeform 3"/>
            <p:cNvSpPr/>
            <p:nvPr/>
          </p:nvSpPr>
          <p:spPr>
            <a:xfrm>
              <a:off x="390537" y="154352"/>
              <a:ext cx="5565158" cy="5467524"/>
            </a:xfrm>
            <a:custGeom>
              <a:avLst/>
              <a:gdLst/>
              <a:ahLst/>
              <a:cxnLst/>
              <a:rect l="l" t="t" r="r" b="b"/>
              <a:pathLst>
                <a:path w="6350000" h="6186551">
                  <a:moveTo>
                    <a:pt x="6057900" y="0"/>
                  </a:moveTo>
                  <a:cubicBezTo>
                    <a:pt x="6218555" y="0"/>
                    <a:pt x="6350000" y="131445"/>
                    <a:pt x="6350000" y="292100"/>
                  </a:cubicBezTo>
                  <a:lnTo>
                    <a:pt x="6350000" y="5922391"/>
                  </a:lnTo>
                  <a:cubicBezTo>
                    <a:pt x="6350000" y="6083046"/>
                    <a:pt x="6221603" y="6186551"/>
                    <a:pt x="6064631" y="6152388"/>
                  </a:cubicBezTo>
                  <a:lnTo>
                    <a:pt x="285369" y="4894072"/>
                  </a:lnTo>
                  <a:cubicBezTo>
                    <a:pt x="128397" y="4859782"/>
                    <a:pt x="0" y="4700397"/>
                    <a:pt x="0" y="4539742"/>
                  </a:cubicBezTo>
                  <a:lnTo>
                    <a:pt x="0" y="292100"/>
                  </a:lnTo>
                  <a:cubicBezTo>
                    <a:pt x="0" y="131445"/>
                    <a:pt x="131445" y="0"/>
                    <a:pt x="292100" y="0"/>
                  </a:cubicBezTo>
                  <a:lnTo>
                    <a:pt x="6057900" y="0"/>
                  </a:lnTo>
                  <a:close/>
                </a:path>
              </a:pathLst>
            </a:custGeom>
            <a:blipFill>
              <a:blip r:embed="rId3"/>
              <a:stretch>
                <a:fillRect t="-27375" b="-27375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52352" y="190500"/>
            <a:ext cx="18109144" cy="3810000"/>
            <a:chOff x="0" y="0"/>
            <a:chExt cx="2383286" cy="12487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83286" cy="1248701"/>
            </a:xfrm>
            <a:custGeom>
              <a:avLst/>
              <a:gdLst/>
              <a:ahLst/>
              <a:cxnLst/>
              <a:rect l="l" t="t" r="r" b="b"/>
              <a:pathLst>
                <a:path w="2383286" h="1248701">
                  <a:moveTo>
                    <a:pt x="43633" y="0"/>
                  </a:moveTo>
                  <a:lnTo>
                    <a:pt x="2339653" y="0"/>
                  </a:lnTo>
                  <a:cubicBezTo>
                    <a:pt x="2351225" y="0"/>
                    <a:pt x="2362323" y="4597"/>
                    <a:pt x="2370506" y="12780"/>
                  </a:cubicBezTo>
                  <a:cubicBezTo>
                    <a:pt x="2378689" y="20963"/>
                    <a:pt x="2383286" y="32061"/>
                    <a:pt x="2383286" y="43633"/>
                  </a:cubicBezTo>
                  <a:lnTo>
                    <a:pt x="2383286" y="1205068"/>
                  </a:lnTo>
                  <a:cubicBezTo>
                    <a:pt x="2383286" y="1229166"/>
                    <a:pt x="2363750" y="1248701"/>
                    <a:pt x="2339653" y="1248701"/>
                  </a:cubicBezTo>
                  <a:lnTo>
                    <a:pt x="43633" y="1248701"/>
                  </a:lnTo>
                  <a:cubicBezTo>
                    <a:pt x="32061" y="1248701"/>
                    <a:pt x="20963" y="1244104"/>
                    <a:pt x="12780" y="1235921"/>
                  </a:cubicBezTo>
                  <a:cubicBezTo>
                    <a:pt x="4597" y="1227738"/>
                    <a:pt x="0" y="1216640"/>
                    <a:pt x="0" y="1205068"/>
                  </a:cubicBezTo>
                  <a:lnTo>
                    <a:pt x="0" y="43633"/>
                  </a:lnTo>
                  <a:cubicBezTo>
                    <a:pt x="0" y="32061"/>
                    <a:pt x="4597" y="20963"/>
                    <a:pt x="12780" y="12780"/>
                  </a:cubicBezTo>
                  <a:cubicBezTo>
                    <a:pt x="20963" y="4597"/>
                    <a:pt x="32061" y="0"/>
                    <a:pt x="43633" y="0"/>
                  </a:cubicBezTo>
                  <a:close/>
                </a:path>
              </a:pathLst>
            </a:custGeom>
            <a:solidFill>
              <a:srgbClr val="CEADE8"/>
            </a:solidFill>
            <a:ln w="4762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9525"/>
              <a:ext cx="2383286" cy="12391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98"/>
                </a:lnSpc>
              </a:pPr>
              <a:endParaRPr dirty="0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04800" y="226665"/>
            <a:ext cx="17956695" cy="3385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mo Bold"/>
                <a:cs typeface="Times New Roman" panose="02020603050405020304" pitchFamily="18" charset="0"/>
                <a:sym typeface="Arimo Bold"/>
              </a:rPr>
              <a:t>„ Креативність – це значить копати глибше, дивитис</a:t>
            </a:r>
            <a:r>
              <a:rPr lang="uk-UA" sz="4400" b="1" dirty="0">
                <a:solidFill>
                  <a:srgbClr val="000000"/>
                </a:solidFill>
                <a:latin typeface="Times New Roman" panose="02020603050405020304" pitchFamily="18" charset="0"/>
                <a:ea typeface="Arimo Bold"/>
                <a:cs typeface="Times New Roman" panose="02020603050405020304" pitchFamily="18" charset="0"/>
                <a:sym typeface="Arimo Bold"/>
              </a:rPr>
              <a:t>я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mo Bold"/>
                <a:cs typeface="Times New Roman" panose="02020603050405020304" pitchFamily="18" charset="0"/>
                <a:sym typeface="Arimo Bold"/>
              </a:rPr>
              <a:t> краще, виправляти помилки, розмовляти з кішкою, пірнати в глибину, проходити крізь стіни, запалювати сонце, будувати замок на піску, вітати майбутнє”</a:t>
            </a:r>
          </a:p>
          <a:p>
            <a:pPr algn="l">
              <a:spcBef>
                <a:spcPct val="0"/>
              </a:spcBef>
            </a:pP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mo Bold"/>
                <a:cs typeface="Times New Roman" panose="02020603050405020304" pitchFamily="18" charset="0"/>
                <a:sym typeface="Arimo Bold"/>
              </a:rPr>
              <a:t>(</a:t>
            </a:r>
            <a:r>
              <a:rPr lang="uk-UA" sz="4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mo Bold"/>
                <a:cs typeface="Times New Roman" panose="02020603050405020304" pitchFamily="18" charset="0"/>
                <a:sym typeface="Arimo Bold"/>
              </a:rPr>
              <a:t>Е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mo Bold"/>
                <a:cs typeface="Times New Roman" panose="02020603050405020304" pitchFamily="18" charset="0"/>
                <a:sym typeface="Arimo Bold"/>
              </a:rPr>
              <a:t>л</a:t>
            </a:r>
            <a:r>
              <a:rPr lang="uk-UA" sz="4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mo Bold"/>
                <a:cs typeface="Times New Roman" panose="02020603050405020304" pitchFamily="18" charset="0"/>
                <a:sym typeface="Arimo Bold"/>
              </a:rPr>
              <a:t>і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mo Bold"/>
                <a:cs typeface="Times New Roman" panose="02020603050405020304" pitchFamily="18" charset="0"/>
                <a:sym typeface="Arimo Bold"/>
              </a:rPr>
              <a:t>с </a:t>
            </a:r>
            <a:r>
              <a:rPr lang="uk-UA" sz="4400" b="1" dirty="0">
                <a:solidFill>
                  <a:srgbClr val="000000"/>
                </a:solidFill>
                <a:latin typeface="Times New Roman" panose="02020603050405020304" pitchFamily="18" charset="0"/>
                <a:ea typeface="Arimo Bold"/>
                <a:cs typeface="Times New Roman" panose="02020603050405020304" pitchFamily="18" charset="0"/>
                <a:sym typeface="Arimo Bold"/>
              </a:rPr>
              <a:t>П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mo Bold"/>
                <a:cs typeface="Times New Roman" panose="02020603050405020304" pitchFamily="18" charset="0"/>
                <a:sym typeface="Arimo Bold"/>
              </a:rPr>
              <a:t>ол </a:t>
            </a:r>
            <a:r>
              <a:rPr lang="uk-UA" sz="4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mo Bold"/>
                <a:cs typeface="Times New Roman" panose="02020603050405020304" pitchFamily="18" charset="0"/>
                <a:sym typeface="Arimo Bold"/>
              </a:rPr>
              <a:t>Т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mo Bold"/>
                <a:cs typeface="Times New Roman" panose="02020603050405020304" pitchFamily="18" charset="0"/>
                <a:sym typeface="Arimo Bold"/>
              </a:rPr>
              <a:t>орренс).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ea typeface="Arimo Bold"/>
              <a:cs typeface="Times New Roman" panose="02020603050405020304" pitchFamily="18" charset="0"/>
              <a:sym typeface="Arimo Bold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52351" y="4948859"/>
            <a:ext cx="6145696" cy="4191000"/>
          </a:xfrm>
          <a:custGeom>
            <a:avLst/>
            <a:gdLst/>
            <a:ahLst/>
            <a:cxnLst/>
            <a:rect l="l" t="t" r="r" b="b"/>
            <a:pathLst>
              <a:path w="6621019" h="4767134">
                <a:moveTo>
                  <a:pt x="0" y="0"/>
                </a:moveTo>
                <a:lnTo>
                  <a:pt x="6621019" y="0"/>
                </a:lnTo>
                <a:lnTo>
                  <a:pt x="6621019" y="4767134"/>
                </a:lnTo>
                <a:lnTo>
                  <a:pt x="0" y="47671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5124" name="Picture 4" descr="Креативне мислення: 8 порад, які допоможуть розвинут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2482" y="4914900"/>
            <a:ext cx="7489135" cy="419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AA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52600" y="190500"/>
            <a:ext cx="1388059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Тест на </a:t>
            </a:r>
            <a:r>
              <a:rPr lang="ru-RU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креативність</a:t>
            </a:r>
            <a:r>
              <a:rPr lang="ru-RU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психолога </a:t>
            </a:r>
            <a:r>
              <a:rPr lang="uk-UA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mo Bold"/>
                <a:cs typeface="Times New Roman" panose="02020603050405020304" pitchFamily="18" charset="0"/>
                <a:sym typeface="Arimo Bold"/>
              </a:rPr>
              <a:t>Е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mo Bold"/>
                <a:cs typeface="Times New Roman" panose="02020603050405020304" pitchFamily="18" charset="0"/>
                <a:sym typeface="Arimo Bold"/>
              </a:rPr>
              <a:t>л</a:t>
            </a:r>
            <a:r>
              <a:rPr lang="uk-UA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mo Bold"/>
                <a:cs typeface="Times New Roman" panose="02020603050405020304" pitchFamily="18" charset="0"/>
                <a:sym typeface="Arimo Bold"/>
              </a:rPr>
              <a:t>і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mo Bold"/>
                <a:cs typeface="Times New Roman" panose="02020603050405020304" pitchFamily="18" charset="0"/>
                <a:sym typeface="Arimo Bold"/>
              </a:rPr>
              <a:t>с</a:t>
            </a:r>
            <a:r>
              <a:rPr lang="uk-UA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mo Bold"/>
                <a:cs typeface="Times New Roman" panose="02020603050405020304" pitchFamily="18" charset="0"/>
                <a:sym typeface="Arimo Bold"/>
              </a:rPr>
              <a:t>а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mo Bold"/>
                <a:cs typeface="Times New Roman" panose="02020603050405020304" pitchFamily="18" charset="0"/>
                <a:sym typeface="Arimo Bold"/>
              </a:rPr>
              <a:t> </a:t>
            </a:r>
            <a:r>
              <a:rPr lang="uk-UA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mo Bold"/>
                <a:cs typeface="Times New Roman" panose="02020603050405020304" pitchFamily="18" charset="0"/>
                <a:sym typeface="Arimo Bold"/>
              </a:rPr>
              <a:t>П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mo Bold"/>
                <a:cs typeface="Times New Roman" panose="02020603050405020304" pitchFamily="18" charset="0"/>
                <a:sym typeface="Arimo Bold"/>
              </a:rPr>
              <a:t>ол</a:t>
            </a:r>
            <a:r>
              <a:rPr lang="uk-UA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mo Bold"/>
                <a:cs typeface="Times New Roman" panose="02020603050405020304" pitchFamily="18" charset="0"/>
                <a:sym typeface="Arimo Bold"/>
              </a:rPr>
              <a:t>а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mo Bold"/>
                <a:cs typeface="Times New Roman" panose="02020603050405020304" pitchFamily="18" charset="0"/>
                <a:sym typeface="Arimo Bold"/>
              </a:rPr>
              <a:t> </a:t>
            </a:r>
            <a:r>
              <a:rPr lang="uk-UA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mo Bold"/>
                <a:cs typeface="Times New Roman" panose="02020603050405020304" pitchFamily="18" charset="0"/>
                <a:sym typeface="Arimo Bold"/>
              </a:rPr>
              <a:t>Т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mo Bold"/>
                <a:cs typeface="Times New Roman" panose="02020603050405020304" pitchFamily="18" charset="0"/>
                <a:sym typeface="Arimo Bold"/>
              </a:rPr>
              <a:t>орренс</a:t>
            </a:r>
            <a:r>
              <a:rPr lang="uk-UA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Arimo Bold"/>
                <a:cs typeface="Times New Roman" panose="02020603050405020304" pitchFamily="18" charset="0"/>
                <a:sym typeface="Arimo Bold"/>
              </a:rPr>
              <a:t>а</a:t>
            </a:r>
            <a:r>
              <a:rPr lang="ru-RU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4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uk-UA" sz="4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8750" t="24814" r="39166" b="19629"/>
          <a:stretch/>
        </p:blipFill>
        <p:spPr>
          <a:xfrm>
            <a:off x="381000" y="1181100"/>
            <a:ext cx="6192520" cy="8763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781800" y="1148862"/>
            <a:ext cx="11506200" cy="91409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Звичайна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людина, можливо, побачить тут свічку на підставці, але також це штопор, який застряг у пробці. </a:t>
            </a:r>
            <a:endParaRPr lang="uk-UA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Думали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що це просто сліди ніг в колі? А інші бачать, як парашутист летить на землю (вид знизу). </a:t>
            </a:r>
            <a:endParaRPr lang="uk-UA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схоже на компас. Але нестандартна людина побачить тут, як голодне пташеня з гнізда кличе маму (вид зверху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514350" indent="-514350">
              <a:buAutoNum type="arabicPeriod"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Нагадує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калюжі на дорозі. Але насправді це жираф (вид з вікна другого поверху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514350" indent="-514350">
              <a:buAutoNum type="arabicPeriod"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перший погляд це не схоже взагалі ні на що. А якщо уявити, що це ведмідь злазить з дерева? Причому видно тільки лапи. </a:t>
            </a:r>
            <a:endParaRPr lang="uk-UA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Побачили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колесо автомобіля? Спробуйте тепер побачити танцюючого мексиканця в сомбреро (вид зверху). </a:t>
            </a:r>
            <a:endParaRPr lang="uk-UA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Звичайні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люди бачать тут половину шматка ковбаси або слід від каблука. Але це ще і поїзд, який виїжджає з тунелю (вид спереду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514350" indent="-514350">
              <a:buAutoNum type="arabicPeriod"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Думаєте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що це просто чоловіча сорочка з краваткою-метеликом? А дехто вважає, що невдалого офіціанта затиснуло дверима ліфта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buAutoNum type="arabicPeriod"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Автолюбителі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бачать тут спідометр, фізики - барометр. А люди з нестандартним мисленням можуть розгледіти сніговика (вид зверху). </a:t>
            </a:r>
          </a:p>
          <a:p>
            <a:pPr marL="514350" indent="-514350">
              <a:buAutoNum type="arabicPeriod"/>
            </a:pP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Багато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хто говорить, що «хтось за чимось ховається». Цікавіше думати, що це браві прикордонники з собаками причаїлися за барикадою.</a:t>
            </a:r>
          </a:p>
        </p:txBody>
      </p:sp>
    </p:spTree>
    <p:extLst>
      <p:ext uri="{BB962C8B-B14F-4D97-AF65-F5344CB8AC3E}">
        <p14:creationId xmlns:p14="http://schemas.microsoft.com/office/powerpoint/2010/main" val="345408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AA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" name="Picture 20" descr="https://osvitanova.com.ua/ckeditor_assets/pictures/13408/content_DSC_597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4" t="6118" r="7653" b="4596"/>
          <a:stretch/>
        </p:blipFill>
        <p:spPr bwMode="auto">
          <a:xfrm>
            <a:off x="11734800" y="6185331"/>
            <a:ext cx="2715835" cy="399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20515"/>
            <a:ext cx="14004988" cy="66171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>
                <a:solidFill>
                  <a:srgbClr val="3A3A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Топ-10 книг, щоб розвинути </a:t>
            </a:r>
            <a:r>
              <a:rPr lang="ru-RU" sz="4400" dirty="0" smtClean="0">
                <a:solidFill>
                  <a:srgbClr val="3A3A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креативність</a:t>
            </a:r>
          </a:p>
          <a:p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uk-UA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Корпорація творців. Як подолати приховані загрози, що вбивають справжнє натхнення</a:t>
            </a:r>
            <a:r>
              <a:rPr lang="uk-UA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endParaRPr lang="uk-UA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</a:t>
            </a:r>
            <a:r>
              <a:rPr lang="uk-UA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Кетмелл, Емі Воллтес</a:t>
            </a:r>
          </a:p>
          <a:p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2. 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Кради як митець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Остін Клеон</a:t>
            </a:r>
          </a:p>
          <a:p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3. 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Ігноруй усіх, або Як стати креативним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Х’ю МакЛаод</a:t>
            </a:r>
          </a:p>
          <a:p>
            <a:r>
              <a:rPr lang="uk-UA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4. </a:t>
            </a:r>
            <a:r>
              <a:rPr lang="uk-UA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Посібник із креативного мислення</a:t>
            </a:r>
            <a:r>
              <a:rPr lang="uk-UA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Кріс Ґріффітс і Меліна Кості</a:t>
            </a:r>
          </a:p>
          <a:p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5. 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Геніальність на замовлення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Марк Леві</a:t>
            </a:r>
          </a:p>
          <a:p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6. 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Злом креативу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Майкл Мікалко</a:t>
            </a:r>
          </a:p>
          <a:p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7. 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Рисовий штурм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Майкл Мікалко</a:t>
            </a:r>
          </a:p>
          <a:p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8. 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Стрибай вище голови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Пол Арден</a:t>
            </a:r>
          </a:p>
          <a:p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9. 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Як люди думають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Дмитро Чернишов </a:t>
            </a:r>
          </a:p>
          <a:p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10. 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Гнучкий розум. Як бачити речі інакше і думати нестандартно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endParaRPr lang="ru-RU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Естаніслао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Бахрах</a:t>
            </a:r>
          </a:p>
          <a:p>
            <a:endParaRPr lang="ru-RU" sz="4400" b="0" i="0" dirty="0">
              <a:solidFill>
                <a:srgbClr val="3A3A3A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s://thepoint.rabota.ua/wp-content/uploads/2020/03/korporatsiya-tvortsiv-yak-podolaty-pryhovani-zagrozy-scho-vbyvayut-spravzhne-nathnennya-900978.800x800-1.jpe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0014" y="226399"/>
            <a:ext cx="4014925" cy="476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thepoint.rabota.ua/wp-content/uploads/2020/03/38652_58178-200x200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1196" y="1866900"/>
            <a:ext cx="3987792" cy="398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thepoint.rabota.ua/wp-content/uploads/2020/03/27377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4774" y="4436721"/>
            <a:ext cx="3174378" cy="464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887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AA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600" y="2476500"/>
            <a:ext cx="8491716" cy="6703494"/>
          </a:xfrm>
          <a:custGeom>
            <a:avLst/>
            <a:gdLst/>
            <a:ahLst/>
            <a:cxnLst/>
            <a:rect l="l" t="t" r="r" b="b"/>
            <a:pathLst>
              <a:path w="8766444" h="7576440">
                <a:moveTo>
                  <a:pt x="0" y="0"/>
                </a:moveTo>
                <a:lnTo>
                  <a:pt x="8766444" y="0"/>
                </a:lnTo>
                <a:lnTo>
                  <a:pt x="8766444" y="7576440"/>
                </a:lnTo>
                <a:lnTo>
                  <a:pt x="0" y="75764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0886" r="-2633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58687" y="4152900"/>
            <a:ext cx="8872269" cy="5817830"/>
          </a:xfrm>
          <a:custGeom>
            <a:avLst/>
            <a:gdLst/>
            <a:ahLst/>
            <a:cxnLst/>
            <a:rect l="l" t="t" r="r" b="b"/>
            <a:pathLst>
              <a:path w="8872269" h="5817830">
                <a:moveTo>
                  <a:pt x="0" y="0"/>
                </a:moveTo>
                <a:lnTo>
                  <a:pt x="8872269" y="0"/>
                </a:lnTo>
                <a:lnTo>
                  <a:pt x="8872269" y="5817830"/>
                </a:lnTo>
                <a:lnTo>
                  <a:pt x="0" y="58178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632" r="-13896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28600" y="267123"/>
            <a:ext cx="17888775" cy="26159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Креат́ивність — (лат. Creatio — створення) — творча, новаторська діяльність</a:t>
            </a:r>
            <a:r>
              <a:rPr lang="ru-RU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,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новітній термін, яким окреслюються 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Arimo Bold"/>
                <a:cs typeface="Times New Roman" panose="02020603050405020304" pitchFamily="18" charset="0"/>
                <a:sym typeface="Arimo Bold"/>
              </a:rPr>
              <a:t>„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Arimo Bold"/>
                <a:cs typeface="Times New Roman" panose="02020603050405020304" pitchFamily="18" charset="0"/>
                <a:sym typeface="Arimo Bold"/>
              </a:rPr>
              <a:t> 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творчі здібності індивіда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mo Bold"/>
                <a:cs typeface="Times New Roman" panose="02020603050405020304" pitchFamily="18" charset="0"/>
                <a:sym typeface="Arimo Bold"/>
              </a:rPr>
              <a:t>”</a:t>
            </a:r>
            <a:endParaRPr lang="en-US" sz="4400" dirty="0" smtClean="0">
              <a:solidFill>
                <a:srgbClr val="000000"/>
              </a:solidFill>
              <a:latin typeface="Times New Roman" panose="02020603050405020304" pitchFamily="18" charset="0"/>
              <a:ea typeface="Arimo"/>
              <a:cs typeface="Times New Roman" panose="02020603050405020304" pitchFamily="18" charset="0"/>
              <a:sym typeface="Arimo"/>
            </a:endParaRPr>
          </a:p>
          <a:p>
            <a:pPr>
              <a:spcBef>
                <a:spcPct val="0"/>
              </a:spcBef>
            </a:pPr>
            <a:endParaRPr lang="en-US" sz="3799" dirty="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AA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5864686" y="6662973"/>
            <a:ext cx="4302608" cy="3405217"/>
          </a:xfrm>
          <a:custGeom>
            <a:avLst/>
            <a:gdLst/>
            <a:ahLst/>
            <a:cxnLst/>
            <a:rect l="l" t="t" r="r" b="b"/>
            <a:pathLst>
              <a:path w="9248758" h="5619905">
                <a:moveTo>
                  <a:pt x="0" y="0"/>
                </a:moveTo>
                <a:lnTo>
                  <a:pt x="9248758" y="0"/>
                </a:lnTo>
                <a:lnTo>
                  <a:pt x="9248758" y="5619905"/>
                </a:lnTo>
                <a:lnTo>
                  <a:pt x="0" y="56199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864686" y="2963732"/>
            <a:ext cx="4302608" cy="3536276"/>
          </a:xfrm>
          <a:custGeom>
            <a:avLst/>
            <a:gdLst/>
            <a:ahLst/>
            <a:cxnLst/>
            <a:rect l="l" t="t" r="r" b="b"/>
            <a:pathLst>
              <a:path w="8225054" h="6335623">
                <a:moveTo>
                  <a:pt x="0" y="0"/>
                </a:moveTo>
                <a:lnTo>
                  <a:pt x="8225054" y="0"/>
                </a:lnTo>
                <a:lnTo>
                  <a:pt x="8225054" y="6335623"/>
                </a:lnTo>
                <a:lnTo>
                  <a:pt x="0" y="63356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Прямоугольник 4"/>
          <p:cNvSpPr/>
          <p:nvPr/>
        </p:nvSpPr>
        <p:spPr>
          <a:xfrm>
            <a:off x="27483" y="0"/>
            <a:ext cx="1804402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Розвиток креативного мислення дозволяє вирішувати складні завдання та забезпечує здатність працювати в нових, нестандартних 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ситуаціях.</a:t>
            </a:r>
            <a:endParaRPr lang="uk-UA" sz="4400" dirty="0" smtClean="0">
              <a:solidFill>
                <a:srgbClr val="000000"/>
              </a:solidFill>
              <a:latin typeface="Times New Roman" panose="02020603050405020304" pitchFamily="18" charset="0"/>
              <a:ea typeface="Arimo"/>
              <a:cs typeface="Times New Roman" panose="02020603050405020304" pitchFamily="18" charset="0"/>
              <a:sym typeface="Arimo"/>
            </a:endParaRPr>
          </a:p>
          <a:p>
            <a:pPr>
              <a:defRPr/>
            </a:pPr>
            <a:r>
              <a:rPr lang="ru-RU" sz="4400" dirty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</a:rPr>
              <a:t>Глибше уявити суть поняття «креативність» нам допоможе наступна вправа-асоціації зі словами інновація та творчість:</a:t>
            </a: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ea typeface="Arimo"/>
              <a:cs typeface="Times New Roman" panose="02020603050405020304" pitchFamily="18" charset="0"/>
              <a:sym typeface="Arimo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4800" y="3445728"/>
            <a:ext cx="5257800" cy="618630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4400" b="1" dirty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І-</a:t>
            </a:r>
            <a:r>
              <a:rPr lang="uk-UA" sz="4400" dirty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ініціативність</a:t>
            </a:r>
          </a:p>
          <a:p>
            <a:r>
              <a:rPr lang="uk-UA" sz="4400" b="1" dirty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Н- </a:t>
            </a:r>
            <a:r>
              <a:rPr lang="uk-UA" sz="4400" dirty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новизна</a:t>
            </a:r>
          </a:p>
          <a:p>
            <a:r>
              <a:rPr lang="uk-UA" sz="4400" b="1" dirty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Н-</a:t>
            </a:r>
            <a:r>
              <a:rPr lang="uk-UA" sz="4400" dirty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неординарність</a:t>
            </a:r>
          </a:p>
          <a:p>
            <a:r>
              <a:rPr lang="uk-UA" sz="4400" b="1" dirty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О-</a:t>
            </a:r>
            <a:r>
              <a:rPr lang="uk-UA" sz="4400" dirty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обдарованість</a:t>
            </a:r>
          </a:p>
          <a:p>
            <a:r>
              <a:rPr lang="uk-UA" sz="4400" b="1" dirty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В-</a:t>
            </a:r>
            <a:r>
              <a:rPr lang="uk-UA" sz="4400" dirty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волевиявлення</a:t>
            </a:r>
          </a:p>
          <a:p>
            <a:r>
              <a:rPr lang="uk-UA" sz="4400" b="1" dirty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А-</a:t>
            </a:r>
            <a:r>
              <a:rPr lang="uk-UA" sz="4400" dirty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альтернатива</a:t>
            </a:r>
          </a:p>
          <a:p>
            <a:r>
              <a:rPr lang="uk-UA" sz="4400" b="1" dirty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Ц-</a:t>
            </a:r>
            <a:r>
              <a:rPr lang="uk-UA" sz="4400" dirty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цікавість</a:t>
            </a:r>
          </a:p>
          <a:p>
            <a:r>
              <a:rPr lang="uk-UA" sz="4400" b="1" dirty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І-</a:t>
            </a:r>
            <a:r>
              <a:rPr lang="uk-UA" sz="4400" dirty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інформативність</a:t>
            </a:r>
          </a:p>
          <a:p>
            <a:r>
              <a:rPr lang="uk-UA" sz="4400" b="1" dirty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Я-</a:t>
            </a:r>
            <a:r>
              <a:rPr lang="uk-UA" sz="4400" dirty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якість</a:t>
            </a:r>
            <a:endParaRPr lang="uk-UA" sz="4400" dirty="0">
              <a:solidFill>
                <a:srgbClr val="000000"/>
              </a:solidFill>
              <a:latin typeface="Times New Roman" panose="02020603050405020304" pitchFamily="18" charset="0"/>
              <a:ea typeface="Arimo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439400" y="3445727"/>
            <a:ext cx="7391400" cy="618630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4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Т-</a:t>
            </a:r>
            <a:r>
              <a:rPr lang="uk-UA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талант</a:t>
            </a:r>
            <a:endParaRPr lang="uk-UA" sz="4400" dirty="0">
              <a:solidFill>
                <a:srgbClr val="000000"/>
              </a:solidFill>
              <a:latin typeface="Times New Roman" panose="02020603050405020304" pitchFamily="18" charset="0"/>
              <a:ea typeface="Arimo"/>
              <a:cs typeface="Times New Roman" panose="02020603050405020304" pitchFamily="18" charset="0"/>
              <a:sym typeface="Arimo"/>
            </a:endParaRPr>
          </a:p>
          <a:p>
            <a:r>
              <a:rPr lang="uk-UA" sz="4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В- </a:t>
            </a:r>
            <a:r>
              <a:rPr lang="uk-UA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винахідливість</a:t>
            </a:r>
            <a:endParaRPr lang="uk-UA" sz="4400" dirty="0">
              <a:solidFill>
                <a:srgbClr val="000000"/>
              </a:solidFill>
              <a:latin typeface="Times New Roman" panose="02020603050405020304" pitchFamily="18" charset="0"/>
              <a:ea typeface="Arimo"/>
              <a:cs typeface="Times New Roman" panose="02020603050405020304" pitchFamily="18" charset="0"/>
              <a:sym typeface="Arimo"/>
            </a:endParaRPr>
          </a:p>
          <a:p>
            <a:r>
              <a:rPr lang="uk-UA" sz="4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О-</a:t>
            </a:r>
            <a:r>
              <a:rPr lang="uk-UA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оригінальність</a:t>
            </a:r>
            <a:endParaRPr lang="uk-UA" sz="4400" dirty="0">
              <a:solidFill>
                <a:srgbClr val="000000"/>
              </a:solidFill>
              <a:latin typeface="Times New Roman" panose="02020603050405020304" pitchFamily="18" charset="0"/>
              <a:ea typeface="Arimo"/>
              <a:cs typeface="Times New Roman" panose="02020603050405020304" pitchFamily="18" charset="0"/>
              <a:sym typeface="Arimo"/>
            </a:endParaRPr>
          </a:p>
          <a:p>
            <a:r>
              <a:rPr lang="uk-UA" sz="4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Р-</a:t>
            </a:r>
            <a:r>
              <a:rPr lang="uk-UA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розвиток</a:t>
            </a:r>
            <a:endParaRPr lang="uk-UA" sz="4400" dirty="0">
              <a:solidFill>
                <a:srgbClr val="000000"/>
              </a:solidFill>
              <a:latin typeface="Times New Roman" panose="02020603050405020304" pitchFamily="18" charset="0"/>
              <a:ea typeface="Arimo"/>
              <a:cs typeface="Times New Roman" panose="02020603050405020304" pitchFamily="18" charset="0"/>
              <a:sym typeface="Arimo"/>
            </a:endParaRPr>
          </a:p>
          <a:p>
            <a:r>
              <a:rPr lang="uk-UA" sz="4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Ч-</a:t>
            </a:r>
            <a:r>
              <a:rPr lang="uk-UA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час</a:t>
            </a:r>
            <a:endParaRPr lang="uk-UA" sz="4400" dirty="0">
              <a:solidFill>
                <a:srgbClr val="000000"/>
              </a:solidFill>
              <a:latin typeface="Times New Roman" panose="02020603050405020304" pitchFamily="18" charset="0"/>
              <a:ea typeface="Arimo"/>
              <a:cs typeface="Times New Roman" panose="02020603050405020304" pitchFamily="18" charset="0"/>
              <a:sym typeface="Arimo"/>
            </a:endParaRPr>
          </a:p>
          <a:p>
            <a:r>
              <a:rPr lang="uk-UA" sz="4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І-</a:t>
            </a:r>
            <a:r>
              <a:rPr lang="uk-UA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інтегрованість</a:t>
            </a:r>
            <a:endParaRPr lang="uk-UA" sz="4400" dirty="0">
              <a:solidFill>
                <a:srgbClr val="000000"/>
              </a:solidFill>
              <a:latin typeface="Times New Roman" panose="02020603050405020304" pitchFamily="18" charset="0"/>
              <a:ea typeface="Arimo"/>
              <a:cs typeface="Times New Roman" panose="02020603050405020304" pitchFamily="18" charset="0"/>
              <a:sym typeface="Arimo"/>
            </a:endParaRPr>
          </a:p>
          <a:p>
            <a:r>
              <a:rPr lang="uk-UA" sz="4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С-</a:t>
            </a:r>
            <a:r>
              <a:rPr lang="uk-UA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співпраця</a:t>
            </a:r>
            <a:endParaRPr lang="uk-UA" sz="4400" dirty="0">
              <a:solidFill>
                <a:srgbClr val="000000"/>
              </a:solidFill>
              <a:latin typeface="Times New Roman" panose="02020603050405020304" pitchFamily="18" charset="0"/>
              <a:ea typeface="Arimo"/>
              <a:cs typeface="Times New Roman" panose="02020603050405020304" pitchFamily="18" charset="0"/>
              <a:sym typeface="Arimo"/>
            </a:endParaRPr>
          </a:p>
          <a:p>
            <a:r>
              <a:rPr lang="uk-UA" sz="4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Т-</a:t>
            </a:r>
            <a:r>
              <a:rPr lang="uk-UA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терпіння</a:t>
            </a:r>
            <a:endParaRPr lang="uk-UA" sz="4400" dirty="0">
              <a:solidFill>
                <a:srgbClr val="000000"/>
              </a:solidFill>
              <a:latin typeface="Times New Roman" panose="02020603050405020304" pitchFamily="18" charset="0"/>
              <a:ea typeface="Arimo"/>
              <a:cs typeface="Times New Roman" panose="02020603050405020304" pitchFamily="18" charset="0"/>
              <a:sym typeface="Arimo"/>
            </a:endParaRPr>
          </a:p>
          <a:p>
            <a:r>
              <a:rPr lang="uk-UA" sz="4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Ь</a:t>
            </a:r>
            <a:endParaRPr lang="uk-UA" sz="4400" dirty="0">
              <a:solidFill>
                <a:srgbClr val="000000"/>
              </a:solidFill>
              <a:latin typeface="Times New Roman" panose="02020603050405020304" pitchFamily="18" charset="0"/>
              <a:ea typeface="Arimo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AA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4800" y="2309699"/>
            <a:ext cx="8305800" cy="7558201"/>
          </a:xfrm>
          <a:custGeom>
            <a:avLst/>
            <a:gdLst/>
            <a:ahLst/>
            <a:cxnLst/>
            <a:rect l="l" t="t" r="r" b="b"/>
            <a:pathLst>
              <a:path w="9951118" h="9668319">
                <a:moveTo>
                  <a:pt x="0" y="0"/>
                </a:moveTo>
                <a:lnTo>
                  <a:pt x="9951118" y="0"/>
                </a:lnTo>
                <a:lnTo>
                  <a:pt x="9951118" y="9668319"/>
                </a:lnTo>
                <a:lnTo>
                  <a:pt x="0" y="96683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0965" r="-30965"/>
            </a:stretch>
          </a:blipFill>
        </p:spPr>
      </p:sp>
      <p:sp>
        <p:nvSpPr>
          <p:cNvPr id="4" name="Прямоугольник 3"/>
          <p:cNvSpPr/>
          <p:nvPr/>
        </p:nvSpPr>
        <p:spPr>
          <a:xfrm>
            <a:off x="67167" y="0"/>
            <a:ext cx="18188354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Сучасні умови вимагають постійної адаптації та інновацій, що забезпечується саме креативним мисленням. Розвиток креативного мислення  потребує комплексного підходу. </a:t>
            </a:r>
          </a:p>
          <a:p>
            <a:endParaRPr lang="uk-UA" sz="5400" dirty="0"/>
          </a:p>
        </p:txBody>
      </p:sp>
      <p:pic>
        <p:nvPicPr>
          <p:cNvPr id="1026" name="Picture 2" descr="Концепція адаптації: як правильно увійти в новий проєкт - ІН-СТАР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1344" y="2309699"/>
            <a:ext cx="4296002" cy="21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ЩО ТАКЕ АДАПТАЦІЯ. ВИДИ АДАПТАЦІЇ СТУДЕНТІВ – Кафедра педагогіки і  психології управління соціальними системами ім. ак. І. А. Зязюн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3199" y="2296979"/>
            <a:ext cx="3858430" cy="2160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Служба социально — психологической адаптации и реабилитации онкобольных и  их родственников «Содействие» — Содействие Орёл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2604" y="4610100"/>
            <a:ext cx="8889025" cy="554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AA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8288000" cy="21150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До основних методів можна віднести рольові ігри, які допомагають розвивати творчість та інноваційність. </a:t>
            </a:r>
          </a:p>
          <a:p>
            <a:pPr algn="ctr">
              <a:lnSpc>
                <a:spcPts val="5699"/>
              </a:lnSpc>
            </a:pPr>
            <a:endParaRPr lang="en-US" sz="4000" dirty="0">
              <a:solidFill>
                <a:srgbClr val="000000"/>
              </a:solidFill>
              <a:latin typeface="Times New Roman" panose="02020603050405020304" pitchFamily="18" charset="0"/>
              <a:ea typeface="Arimo"/>
              <a:cs typeface="Times New Roman" panose="02020603050405020304" pitchFamily="18" charset="0"/>
              <a:sym typeface="Arimo"/>
            </a:endParaRPr>
          </a:p>
        </p:txBody>
      </p:sp>
      <p:pic>
        <p:nvPicPr>
          <p:cNvPr id="2050" name="Picture 2" descr="Рольова гра пояснюється | Найкращий спосіб відкрити можливості для студентів  у 2024 році - AhaSlid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1485900"/>
            <a:ext cx="8931926" cy="4689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12+ найкращих групових ігор для кожної вечірки - AhaSlide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121" t="-3909" r="10121" b="3909"/>
          <a:stretch/>
        </p:blipFill>
        <p:spPr bwMode="auto">
          <a:xfrm>
            <a:off x="2438400" y="1508928"/>
            <a:ext cx="6022975" cy="316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Bo'lajak Dasturchilar uchun... - DATA_Learning_centre | Faceboo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15"/>
          <a:stretch/>
        </p:blipFill>
        <p:spPr bwMode="auto">
          <a:xfrm>
            <a:off x="10561963" y="6543207"/>
            <a:ext cx="67818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անհանգստություն | MediaMa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61" y="4897425"/>
            <a:ext cx="9858339" cy="5150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AA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9600" y="2129492"/>
            <a:ext cx="15544800" cy="8157508"/>
          </a:xfrm>
          <a:custGeom>
            <a:avLst/>
            <a:gdLst/>
            <a:ahLst/>
            <a:cxnLst/>
            <a:rect l="l" t="t" r="r" b="b"/>
            <a:pathLst>
              <a:path w="13893207" h="7328685">
                <a:moveTo>
                  <a:pt x="0" y="0"/>
                </a:moveTo>
                <a:lnTo>
                  <a:pt x="13893207" y="0"/>
                </a:lnTo>
                <a:lnTo>
                  <a:pt x="13893207" y="7328685"/>
                </a:lnTo>
                <a:lnTo>
                  <a:pt x="0" y="73286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683" t="-5275" b="-5275"/>
            </a:stretch>
          </a:blipFill>
        </p:spPr>
      </p:sp>
      <p:sp>
        <p:nvSpPr>
          <p:cNvPr id="4" name="Прямоугольник 3"/>
          <p:cNvSpPr/>
          <p:nvPr/>
        </p:nvSpPr>
        <p:spPr>
          <a:xfrm>
            <a:off x="0" y="0"/>
            <a:ext cx="18288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Важливим елементом розвитку креативного мислення  є підтримка креативних робочих умов, які дозволяють відкриватись новим ідеям та експериментувати з процесами.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AA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1"/>
          <p:cNvSpPr/>
          <p:nvPr/>
        </p:nvSpPr>
        <p:spPr>
          <a:xfrm>
            <a:off x="11734800" y="254755"/>
            <a:ext cx="5791200" cy="3733800"/>
          </a:xfrm>
          <a:custGeom>
            <a:avLst/>
            <a:gdLst/>
            <a:ahLst/>
            <a:cxnLst/>
            <a:rect l="l" t="t" r="r" b="b"/>
            <a:pathLst>
              <a:path w="3978022" h="3688349">
                <a:moveTo>
                  <a:pt x="0" y="0"/>
                </a:moveTo>
                <a:lnTo>
                  <a:pt x="3978022" y="0"/>
                </a:lnTo>
                <a:lnTo>
                  <a:pt x="3978022" y="3688349"/>
                </a:lnTo>
                <a:lnTo>
                  <a:pt x="0" y="36883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926" b="-3926"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228600" y="4257206"/>
            <a:ext cx="7924800" cy="5915493"/>
          </a:xfrm>
          <a:custGeom>
            <a:avLst/>
            <a:gdLst/>
            <a:ahLst/>
            <a:cxnLst/>
            <a:rect l="l" t="t" r="r" b="b"/>
            <a:pathLst>
              <a:path w="2798428" h="2798428">
                <a:moveTo>
                  <a:pt x="0" y="0"/>
                </a:moveTo>
                <a:lnTo>
                  <a:pt x="2798428" y="0"/>
                </a:lnTo>
                <a:lnTo>
                  <a:pt x="2798428" y="2798428"/>
                </a:lnTo>
                <a:lnTo>
                  <a:pt x="0" y="27984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4098" name="Picture 2" descr="Усе, що ви мали знати про креативність – в 11-ти подкастах Creative Spark  Poltava | Громадський Простір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95"/>
          <a:stretch/>
        </p:blipFill>
        <p:spPr bwMode="auto">
          <a:xfrm>
            <a:off x="8418261" y="4229100"/>
            <a:ext cx="971734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6200" y="14210"/>
            <a:ext cx="18059400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Arimo Bold"/>
                <a:cs typeface="Times New Roman" panose="02020603050405020304" pitchFamily="18" charset="0"/>
                <a:sym typeface="Arimo Bold"/>
              </a:rPr>
              <a:t>При цьому креативність:</a:t>
            </a:r>
          </a:p>
          <a:p>
            <a:pPr>
              <a:defRPr/>
            </a:pP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– </a:t>
            </a:r>
            <a:r>
              <a:rPr lang="uk-UA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д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озволяє 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виходити з кризових ситуацій;</a:t>
            </a:r>
          </a:p>
          <a:p>
            <a:pPr>
              <a:defRPr/>
            </a:pP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– </a:t>
            </a:r>
            <a:r>
              <a:rPr lang="uk-UA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р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обить 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життя нескінченно різноманітним;</a:t>
            </a:r>
          </a:p>
          <a:p>
            <a:pPr>
              <a:defRPr/>
            </a:pP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– </a:t>
            </a:r>
            <a:r>
              <a:rPr lang="uk-UA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д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озволяє 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реалізувати творчий задум;</a:t>
            </a:r>
          </a:p>
          <a:p>
            <a:pPr>
              <a:defRPr/>
            </a:pP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– </a:t>
            </a:r>
            <a:r>
              <a:rPr lang="uk-UA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д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опомагає 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знайти шляхи для самореалізації;</a:t>
            </a:r>
          </a:p>
          <a:p>
            <a:pPr>
              <a:defRPr/>
            </a:pP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–</a:t>
            </a:r>
            <a:r>
              <a:rPr lang="uk-UA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 </a:t>
            </a:r>
            <a:r>
              <a:rPr lang="uk-UA" sz="4400" dirty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д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опомагає 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Arimo"/>
                <a:cs typeface="Times New Roman" panose="02020603050405020304" pitchFamily="18" charset="0"/>
                <a:sym typeface="Arimo"/>
              </a:rPr>
              <a:t>бути щасливими та успішними</a:t>
            </a:r>
          </a:p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AA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42217" y="195301"/>
            <a:ext cx="7890340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25"/>
              </a:lnSpc>
              <a:spcBef>
                <a:spcPct val="0"/>
              </a:spcBef>
            </a:pPr>
            <a:endParaRPr lang="en-US" sz="4000" dirty="0">
              <a:solidFill>
                <a:srgbClr val="000000"/>
              </a:solidFill>
              <a:latin typeface="Times New Roman" panose="02020603050405020304" pitchFamily="18" charset="0"/>
              <a:ea typeface="Arimo"/>
              <a:cs typeface="Times New Roman" panose="02020603050405020304" pitchFamily="18" charset="0"/>
              <a:sym typeface="Arimo"/>
            </a:endParaRPr>
          </a:p>
        </p:txBody>
      </p:sp>
      <p:pic>
        <p:nvPicPr>
          <p:cNvPr id="2050" name="Picture 2" descr="Система оцінювання здобувачів освіти - КУ ЗОШ №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1" t="9184" r="23215" b="2721"/>
          <a:stretch/>
        </p:blipFill>
        <p:spPr bwMode="auto">
          <a:xfrm>
            <a:off x="9220200" y="1638300"/>
            <a:ext cx="9067800" cy="845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2216" y="289086"/>
            <a:ext cx="18145783" cy="1451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250"/>
              </a:lnSpc>
            </a:pPr>
            <a:r>
              <a:rPr lang="en-US" sz="4400" dirty="0">
                <a:solidFill>
                  <a:srgbClr val="1B1B27"/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Розуміння важливості креативного мислення в сучасній професійній діяльності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1524" y="2130172"/>
            <a:ext cx="4158858" cy="387285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Швидкі зміни</a:t>
            </a:r>
            <a:endParaRPr lang="uk-UA" sz="3200" b="1" u="sng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Raleway" pitchFamily="34" charset="-122"/>
              <a:cs typeface="Times New Roman" panose="02020603050405020304" pitchFamily="18" charset="0"/>
            </a:endParaRPr>
          </a:p>
          <a:p>
            <a:endParaRPr lang="uk-UA" sz="3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Raleway" pitchFamily="34" charset="-122"/>
              <a:cs typeface="Times New Roman" panose="02020603050405020304" pitchFamily="18" charset="0"/>
            </a:endParaRPr>
          </a:p>
          <a:p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У швидкозмінному світі креативне мислення допомагає адаптуватися до нових умов та технологій.</a:t>
            </a:r>
            <a:endParaRPr lang="en-US" sz="3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600"/>
              </a:lnSpc>
            </a:pPr>
            <a:endParaRPr lang="en-US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066652" y="2130172"/>
            <a:ext cx="3417277" cy="43652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Конкуренція</a:t>
            </a:r>
            <a:endParaRPr lang="uk-UA" sz="3200" b="1" u="sng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Raleway" pitchFamily="34" charset="-122"/>
              <a:cs typeface="Times New Roman" panose="02020603050405020304" pitchFamily="18" charset="0"/>
            </a:endParaRPr>
          </a:p>
          <a:p>
            <a:endParaRPr lang="uk-UA" sz="3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Raleway" pitchFamily="34" charset="-122"/>
              <a:cs typeface="Times New Roman" panose="02020603050405020304" pitchFamily="18" charset="0"/>
            </a:endParaRPr>
          </a:p>
          <a:p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Креативні рішення дають змогу виділитись серед конкурентів та знайти нові можливості.</a:t>
            </a:r>
            <a:endParaRPr lang="en-US" sz="3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600"/>
              </a:lnSpc>
            </a:pPr>
            <a:endParaRPr lang="en-US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83247" y="6759354"/>
            <a:ext cx="8897374" cy="288797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Ефективність</a:t>
            </a:r>
            <a:endParaRPr lang="uk-UA" sz="3200" b="1" u="sng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Raleway" pitchFamily="34" charset="-122"/>
              <a:cs typeface="Times New Roman" panose="02020603050405020304" pitchFamily="18" charset="0"/>
            </a:endParaRPr>
          </a:p>
          <a:p>
            <a:endParaRPr lang="uk-UA" sz="3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Raleway" pitchFamily="34" charset="-122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Roboto" pitchFamily="34" charset="-122"/>
                <a:cs typeface="Times New Roman" panose="02020603050405020304" pitchFamily="18" charset="0"/>
              </a:rPr>
              <a:t>Креативне мислення підвищує ефективність роботи, дозволяючи знаходити оптимальні рішення.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600"/>
              </a:lnSpc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</TotalTime>
  <Words>990</Words>
  <Application>Microsoft Office PowerPoint</Application>
  <PresentationFormat>Custom</PresentationFormat>
  <Paragraphs>117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Times New Roman</vt:lpstr>
      <vt:lpstr>Calibri</vt:lpstr>
      <vt:lpstr>Arimo</vt:lpstr>
      <vt:lpstr>Arial</vt:lpstr>
      <vt:lpstr>Roboto</vt:lpstr>
      <vt:lpstr>Arimo Bold</vt:lpstr>
      <vt:lpstr>Raleway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роботи: Розвиток креативного мислення майбутніх кваліфікованих робітників</dc:title>
  <dc:creator>user</dc:creator>
  <cp:lastModifiedBy>Пользователь</cp:lastModifiedBy>
  <cp:revision>43</cp:revision>
  <cp:lastPrinted>2025-01-06T13:02:22Z</cp:lastPrinted>
  <dcterms:created xsi:type="dcterms:W3CDTF">2006-08-16T00:00:00Z</dcterms:created>
  <dcterms:modified xsi:type="dcterms:W3CDTF">2025-01-09T12:50:31Z</dcterms:modified>
  <dc:identifier>DAFs01nxNSg</dc:identifier>
</cp:coreProperties>
</file>