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11" r:id="rId1"/>
  </p:sldMasterIdLst>
  <p:notesMasterIdLst>
    <p:notesMasterId r:id="rId28"/>
  </p:notesMasterIdLst>
  <p:sldIdLst>
    <p:sldId id="280" r:id="rId2"/>
    <p:sldId id="257" r:id="rId3"/>
    <p:sldId id="256" r:id="rId4"/>
    <p:sldId id="258" r:id="rId5"/>
    <p:sldId id="259" r:id="rId6"/>
    <p:sldId id="260" r:id="rId7"/>
    <p:sldId id="261" r:id="rId8"/>
    <p:sldId id="262" r:id="rId9"/>
    <p:sldId id="263" r:id="rId10"/>
    <p:sldId id="265" r:id="rId11"/>
    <p:sldId id="266" r:id="rId12"/>
    <p:sldId id="267" r:id="rId13"/>
    <p:sldId id="270" r:id="rId14"/>
    <p:sldId id="271" r:id="rId15"/>
    <p:sldId id="272" r:id="rId16"/>
    <p:sldId id="273" r:id="rId17"/>
    <p:sldId id="274" r:id="rId18"/>
    <p:sldId id="275" r:id="rId19"/>
    <p:sldId id="279" r:id="rId20"/>
    <p:sldId id="278" r:id="rId21"/>
    <p:sldId id="281" r:id="rId22"/>
    <p:sldId id="282" r:id="rId23"/>
    <p:sldId id="283" r:id="rId24"/>
    <p:sldId id="284" r:id="rId25"/>
    <p:sldId id="285" r:id="rId26"/>
    <p:sldId id="286" r:id="rId27"/>
  </p:sldIdLst>
  <p:sldSz cx="14630400" cy="8229600"/>
  <p:notesSz cx="8229600" cy="14630400"/>
  <p:embeddedFontLst>
    <p:embeddedFont>
      <p:font typeface="Wingdings 2" panose="05020102010507070707" pitchFamily="18" charset="2"/>
      <p:regular r:id="rId29"/>
    </p:embeddedFont>
    <p:embeddedFont>
      <p:font typeface="Syne" panose="020B0604020202020204" charset="0"/>
      <p:regular r:id="rId30"/>
    </p:embeddedFont>
    <p:embeddedFont>
      <p:font typeface="Unbounded" panose="020B0604020202020204" charset="-52"/>
      <p:regular r:id="rId31"/>
    </p:embeddedFont>
    <p:embeddedFont>
      <p:font typeface="Calibri" panose="020F0502020204030204" pitchFamily="34"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Cabin" panose="020B0604020202020204" charset="0"/>
      <p:regular r:id="rId44"/>
    </p:embeddedFont>
    <p:embeddedFont>
      <p:font typeface="Syne Extra Bold" panose="020B0604020202020204" charset="0"/>
      <p:regular r:id="rId45"/>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7D00"/>
    <a:srgbClr val="082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7" d="100"/>
          <a:sy n="57" d="100"/>
        </p:scale>
        <p:origin x="7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376860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48199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1538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6358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50709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54680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67748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42028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809"/>
            <a:ext cx="14630400" cy="6244590"/>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972001" y="1738977"/>
            <a:ext cx="12686400" cy="3565261"/>
          </a:xfrm>
        </p:spPr>
        <p:txBody>
          <a:bodyPr/>
          <a:lstStyle>
            <a:lvl1pPr>
              <a:defRPr sz="6480"/>
            </a:lvl1pPr>
          </a:lstStyle>
          <a:p>
            <a:r>
              <a:rPr lang="en-US" smtClean="0"/>
              <a:t>Click to edit Master title style</a:t>
            </a:r>
            <a:endParaRPr lang="en-US" dirty="0"/>
          </a:p>
        </p:txBody>
      </p:sp>
      <p:sp>
        <p:nvSpPr>
          <p:cNvPr id="3" name="Subtitle 2"/>
          <p:cNvSpPr>
            <a:spLocks noGrp="1"/>
          </p:cNvSpPr>
          <p:nvPr>
            <p:ph type="subTitle" idx="1"/>
          </p:nvPr>
        </p:nvSpPr>
        <p:spPr>
          <a:xfrm>
            <a:off x="972001" y="6337016"/>
            <a:ext cx="12686400" cy="521969"/>
          </a:xfrm>
        </p:spPr>
        <p:txBody>
          <a:bodyPr anchor="t"/>
          <a:lstStyle>
            <a:lvl1pPr marL="0" indent="0" algn="l">
              <a:buNone/>
              <a:defRPr>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517656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2000" y="5760720"/>
            <a:ext cx="12673702" cy="680086"/>
          </a:xfrm>
        </p:spPr>
        <p:txBody>
          <a:bodyPr anchor="b">
            <a:normAutofit/>
          </a:bodyPr>
          <a:lstStyle>
            <a:lvl1pPr algn="l">
              <a:defRPr sz="288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4630400" cy="576072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920"/>
            </a:lvl1pPr>
          </a:lstStyle>
          <a:p>
            <a:r>
              <a:rPr lang="en-US" smtClean="0"/>
              <a:t>Click icon to add picture</a:t>
            </a:r>
            <a:endParaRPr lang="en-US" dirty="0"/>
          </a:p>
        </p:txBody>
      </p:sp>
      <p:sp>
        <p:nvSpPr>
          <p:cNvPr id="4" name="Text Placeholder 3"/>
          <p:cNvSpPr>
            <a:spLocks noGrp="1"/>
          </p:cNvSpPr>
          <p:nvPr>
            <p:ph type="body" sz="half" idx="2"/>
          </p:nvPr>
        </p:nvSpPr>
        <p:spPr>
          <a:xfrm>
            <a:off x="972000" y="6440806"/>
            <a:ext cx="12673702"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033167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758037" y="1297747"/>
            <a:ext cx="7598899" cy="388702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21182" y="1486203"/>
            <a:ext cx="7072608" cy="3175094"/>
          </a:xfrm>
        </p:spPr>
        <p:txBody>
          <a:bodyPr anchor="b"/>
          <a:lstStyle>
            <a:lvl1pPr algn="l">
              <a:defRPr sz="504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1023828" y="5332417"/>
            <a:ext cx="7069963" cy="855889"/>
          </a:xfrm>
        </p:spPr>
        <p:txBody>
          <a:bodyPr anchor="t">
            <a:no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9089571" y="1297748"/>
            <a:ext cx="4572001" cy="4890558"/>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726431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369061" y="2743902"/>
            <a:ext cx="5874138" cy="300476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628508" y="2923149"/>
            <a:ext cx="5259025" cy="2409347"/>
          </a:xfrm>
        </p:spPr>
        <p:txBody>
          <a:bodyPr/>
          <a:lstStyle>
            <a:lvl1pPr>
              <a:defRPr sz="384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7387200" y="2743201"/>
            <a:ext cx="5856360" cy="2754630"/>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105427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342297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9203582" y="535307"/>
            <a:ext cx="5426819" cy="6497954"/>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9820249" y="703405"/>
            <a:ext cx="2993749" cy="616175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72001" y="535307"/>
            <a:ext cx="7933848" cy="649795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942793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661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1517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3207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3866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8510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72000" y="536626"/>
            <a:ext cx="12686398" cy="116454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454" y="2666745"/>
            <a:ext cx="12665489" cy="43638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31186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9351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2268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213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497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72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14630400" cy="6244590"/>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72000" y="3541675"/>
            <a:ext cx="12673702" cy="1762560"/>
          </a:xfrm>
        </p:spPr>
        <p:txBody>
          <a:bodyPr anchor="b"/>
          <a:lstStyle>
            <a:lvl1pPr algn="r">
              <a:defRPr sz="576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972000" y="6337442"/>
            <a:ext cx="12673702" cy="520746"/>
          </a:xfrm>
        </p:spPr>
        <p:txBody>
          <a:bodyPr anchor="t">
            <a:noAutofit/>
          </a:bodyPr>
          <a:lstStyle>
            <a:lvl1pPr marL="0" indent="0" algn="r">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548650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455" y="2666745"/>
            <a:ext cx="6223048" cy="436651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24898" y="2666744"/>
            <a:ext cx="6233500" cy="43665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498619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7674" y="2609850"/>
            <a:ext cx="6227828" cy="691514"/>
          </a:xfrm>
        </p:spPr>
        <p:txBody>
          <a:bodyPr anchor="b">
            <a:noAutofit/>
          </a:bodyPr>
          <a:lstStyle>
            <a:lvl1pPr marL="0" indent="0" algn="ctr">
              <a:buNone/>
              <a:defRPr sz="240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4" name="Content Placeholder 3"/>
          <p:cNvSpPr>
            <a:spLocks noGrp="1"/>
          </p:cNvSpPr>
          <p:nvPr>
            <p:ph sz="half" idx="2"/>
          </p:nvPr>
        </p:nvSpPr>
        <p:spPr>
          <a:xfrm>
            <a:off x="977675" y="3301366"/>
            <a:ext cx="6227827" cy="3731896"/>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24898" y="2609850"/>
            <a:ext cx="6233500" cy="691514"/>
          </a:xfrm>
        </p:spPr>
        <p:txBody>
          <a:bodyPr anchor="b">
            <a:noAutofit/>
          </a:bodyPr>
          <a:lstStyle>
            <a:lvl1pPr marL="0" indent="0" algn="ctr">
              <a:buNone/>
              <a:defRPr sz="240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6" name="Content Placeholder 5"/>
          <p:cNvSpPr>
            <a:spLocks noGrp="1"/>
          </p:cNvSpPr>
          <p:nvPr>
            <p:ph sz="quarter" idx="4"/>
          </p:nvPr>
        </p:nvSpPr>
        <p:spPr>
          <a:xfrm>
            <a:off x="7424898" y="3301366"/>
            <a:ext cx="6233500" cy="3731896"/>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866659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4630400" cy="2623186"/>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44242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124875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287782" y="535305"/>
            <a:ext cx="4257040" cy="217758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87782" y="535306"/>
            <a:ext cx="4257040" cy="1942075"/>
          </a:xfrm>
        </p:spPr>
        <p:txBody>
          <a:bodyPr anchor="b"/>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5826760" y="535306"/>
            <a:ext cx="7503160" cy="649795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87782" y="2712886"/>
            <a:ext cx="4257040" cy="432037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735663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7673" y="873027"/>
            <a:ext cx="5823586" cy="1940596"/>
          </a:xfrm>
        </p:spPr>
        <p:txBody>
          <a:bodyPr anchor="b">
            <a:normAutofit/>
          </a:bodyPr>
          <a:lstStyle>
            <a:lvl1pPr algn="l">
              <a:defRPr sz="288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7317741" y="0"/>
            <a:ext cx="7312660" cy="82296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680"/>
            </a:lvl1pPr>
          </a:lstStyle>
          <a:p>
            <a:r>
              <a:rPr lang="en-US" smtClean="0"/>
              <a:t>Click icon to add picture</a:t>
            </a:r>
            <a:endParaRPr lang="en-US" dirty="0"/>
          </a:p>
        </p:txBody>
      </p:sp>
      <p:sp>
        <p:nvSpPr>
          <p:cNvPr id="4" name="Text Placeholder 3"/>
          <p:cNvSpPr>
            <a:spLocks noGrp="1"/>
          </p:cNvSpPr>
          <p:nvPr>
            <p:ph type="body" sz="half" idx="2"/>
          </p:nvPr>
        </p:nvSpPr>
        <p:spPr>
          <a:xfrm>
            <a:off x="977673" y="2813621"/>
            <a:ext cx="5823586" cy="4219638"/>
          </a:xfrm>
        </p:spPr>
        <p:txBody>
          <a:bodyPr anchor="t">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smtClean="0"/>
              <a:t>Edit Master text styles</a:t>
            </a:r>
          </a:p>
        </p:txBody>
      </p:sp>
      <p:sp>
        <p:nvSpPr>
          <p:cNvPr id="5" name="Date Placeholder 4"/>
          <p:cNvSpPr>
            <a:spLocks noGrp="1"/>
          </p:cNvSpPr>
          <p:nvPr>
            <p:ph type="dt" sz="half" idx="10"/>
          </p:nvPr>
        </p:nvSpPr>
        <p:spPr>
          <a:xfrm>
            <a:off x="4662973" y="7249635"/>
            <a:ext cx="1172255" cy="438150"/>
          </a:xfrm>
        </p:spPr>
        <p:txBody>
          <a:bodyPr/>
          <a:lstStyle/>
          <a:p>
            <a:fld id="{4509A250-FF31-4206-8172-F9D3106AACB1}" type="datetimeFigureOut">
              <a:rPr lang="en-US" smtClean="0"/>
              <a:t>1/9/2025</a:t>
            </a:fld>
            <a:endParaRPr lang="en-US" dirty="0"/>
          </a:p>
        </p:txBody>
      </p:sp>
      <p:sp>
        <p:nvSpPr>
          <p:cNvPr id="6" name="Footer Placeholder 5"/>
          <p:cNvSpPr>
            <a:spLocks noGrp="1"/>
          </p:cNvSpPr>
          <p:nvPr>
            <p:ph type="ftr" sz="quarter" idx="11"/>
          </p:nvPr>
        </p:nvSpPr>
        <p:spPr>
          <a:xfrm>
            <a:off x="708476" y="7249635"/>
            <a:ext cx="3954496" cy="438150"/>
          </a:xfrm>
        </p:spPr>
        <p:txBody>
          <a:bodyPr/>
          <a:lstStyle/>
          <a:p>
            <a:endParaRPr lang="en-US" dirty="0"/>
          </a:p>
        </p:txBody>
      </p:sp>
      <p:sp>
        <p:nvSpPr>
          <p:cNvPr id="7" name="Slide Number Placeholder 6"/>
          <p:cNvSpPr>
            <a:spLocks noGrp="1"/>
          </p:cNvSpPr>
          <p:nvPr>
            <p:ph type="sldNum" sz="quarter" idx="12"/>
          </p:nvPr>
        </p:nvSpPr>
        <p:spPr>
          <a:xfrm>
            <a:off x="5835227" y="7099066"/>
            <a:ext cx="1274586" cy="588719"/>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26238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2000" y="536626"/>
            <a:ext cx="12686398" cy="116454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72001" y="2621282"/>
            <a:ext cx="12675942" cy="4409276"/>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41817" y="7249635"/>
            <a:ext cx="10373184" cy="438150"/>
          </a:xfrm>
          <a:prstGeom prst="rect">
            <a:avLst/>
          </a:prstGeom>
        </p:spPr>
        <p:txBody>
          <a:bodyPr vert="horz" lIns="91440" tIns="45720" rIns="91440" bIns="45720" rtlCol="0" anchor="b"/>
          <a:lstStyle>
            <a:lvl1pPr algn="l">
              <a:defRPr sz="1080">
                <a:solidFill>
                  <a:schemeClr val="tx1"/>
                </a:solidFill>
              </a:defRPr>
            </a:lvl1pPr>
          </a:lstStyle>
          <a:p>
            <a:endParaRPr lang="en-US" dirty="0"/>
          </a:p>
        </p:txBody>
      </p:sp>
      <p:sp>
        <p:nvSpPr>
          <p:cNvPr id="4" name="Date Placeholder 3"/>
          <p:cNvSpPr>
            <a:spLocks noGrp="1"/>
          </p:cNvSpPr>
          <p:nvPr>
            <p:ph type="dt" sz="half" idx="2"/>
          </p:nvPr>
        </p:nvSpPr>
        <p:spPr>
          <a:xfrm>
            <a:off x="11201551" y="7249635"/>
            <a:ext cx="1612447" cy="438150"/>
          </a:xfrm>
          <a:prstGeom prst="rect">
            <a:avLst/>
          </a:prstGeom>
        </p:spPr>
        <p:txBody>
          <a:bodyPr vert="horz" lIns="91440" tIns="45720" rIns="91440" bIns="45720" rtlCol="0" anchor="b"/>
          <a:lstStyle>
            <a:lvl1pPr algn="r">
              <a:defRPr sz="1080">
                <a:solidFill>
                  <a:schemeClr val="tx1"/>
                </a:solidFill>
              </a:defRPr>
            </a:lvl1pPr>
          </a:lstStyle>
          <a:p>
            <a:fld id="{4AAD347D-5ACD-4C99-B74B-A9C85AD731AF}" type="datetimeFigureOut">
              <a:rPr lang="en-US" smtClean="0"/>
              <a:t>1/9/2025</a:t>
            </a:fld>
            <a:endParaRPr lang="en-US" dirty="0"/>
          </a:p>
        </p:txBody>
      </p:sp>
      <p:sp>
        <p:nvSpPr>
          <p:cNvPr id="6" name="Slide Number Placeholder 5"/>
          <p:cNvSpPr>
            <a:spLocks noGrp="1"/>
          </p:cNvSpPr>
          <p:nvPr>
            <p:ph type="sldNum" sz="quarter" idx="4"/>
          </p:nvPr>
        </p:nvSpPr>
        <p:spPr>
          <a:xfrm>
            <a:off x="12813998" y="7099066"/>
            <a:ext cx="1274586" cy="588719"/>
          </a:xfrm>
          <a:prstGeom prst="rect">
            <a:avLst/>
          </a:prstGeom>
        </p:spPr>
        <p:txBody>
          <a:bodyPr vert="horz" lIns="91440" tIns="45720" rIns="91440" bIns="10800" rtlCol="0" anchor="b"/>
          <a:lstStyle>
            <a:lvl1pPr algn="r">
              <a:defRPr sz="2400">
                <a:solidFill>
                  <a:schemeClr val="accent1"/>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70381326"/>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Lst>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hf sldNum="0" hdr="0" ftr="0" dt="0"/>
  <p:txStyles>
    <p:titleStyle>
      <a:lvl1pPr algn="l" defTabSz="548640" rtl="0" eaLnBrk="1" latinLnBrk="0" hangingPunct="1">
        <a:spcBef>
          <a:spcPct val="0"/>
        </a:spcBef>
        <a:buNone/>
        <a:defRPr sz="48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ct val="20000"/>
        </a:spcBef>
        <a:spcAft>
          <a:spcPts val="720"/>
        </a:spcAft>
        <a:buClr>
          <a:schemeClr val="accent1"/>
        </a:buClr>
        <a:buFont typeface="Wingdings 2" charset="2"/>
        <a:buChar char=""/>
        <a:defRPr sz="2160" kern="1200">
          <a:solidFill>
            <a:schemeClr val="tx1"/>
          </a:solidFill>
          <a:latin typeface="+mn-lt"/>
          <a:ea typeface="+mn-ea"/>
          <a:cs typeface="+mn-cs"/>
        </a:defRPr>
      </a:lvl1pPr>
      <a:lvl2pPr marL="891540" indent="-342900" algn="l" defTabSz="548640" rtl="0" eaLnBrk="1" latinLnBrk="0" hangingPunct="1">
        <a:spcBef>
          <a:spcPct val="20000"/>
        </a:spcBef>
        <a:spcAft>
          <a:spcPts val="720"/>
        </a:spcAft>
        <a:buClr>
          <a:schemeClr val="accent1"/>
        </a:buClr>
        <a:buFont typeface="Wingdings 2" charset="2"/>
        <a:buChar char=""/>
        <a:defRPr sz="1920" kern="1200">
          <a:solidFill>
            <a:schemeClr val="tx1"/>
          </a:solidFill>
          <a:latin typeface="+mn-lt"/>
          <a:ea typeface="+mn-ea"/>
          <a:cs typeface="+mn-cs"/>
        </a:defRPr>
      </a:lvl2pPr>
      <a:lvl3pPr marL="1371600" indent="-274320" algn="l" defTabSz="548640" rtl="0" eaLnBrk="1" latinLnBrk="0" hangingPunct="1">
        <a:spcBef>
          <a:spcPct val="20000"/>
        </a:spcBef>
        <a:spcAft>
          <a:spcPts val="720"/>
        </a:spcAft>
        <a:buClr>
          <a:schemeClr val="accent1"/>
        </a:buClr>
        <a:buFont typeface="Wingdings 2" charset="2"/>
        <a:buChar char=""/>
        <a:defRPr sz="1680" kern="1200">
          <a:solidFill>
            <a:schemeClr val="tx1"/>
          </a:solidFill>
          <a:latin typeface="+mn-lt"/>
          <a:ea typeface="+mn-ea"/>
          <a:cs typeface="+mn-cs"/>
        </a:defRPr>
      </a:lvl3pPr>
      <a:lvl4pPr marL="192024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4pPr>
      <a:lvl5pPr marL="246888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5pPr>
      <a:lvl6pPr marL="288000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6pPr>
      <a:lvl7pPr marL="336000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7pPr>
      <a:lvl8pPr marL="384000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8pPr>
      <a:lvl9pPr marL="4320000" indent="-274320" algn="l" defTabSz="548640" rtl="0" eaLnBrk="1" latinLnBrk="0" hangingPunct="1">
        <a:spcBef>
          <a:spcPct val="20000"/>
        </a:spcBef>
        <a:spcAft>
          <a:spcPts val="720"/>
        </a:spcAft>
        <a:buClr>
          <a:schemeClr val="accent1"/>
        </a:buClr>
        <a:buFont typeface="Wingdings 2" charset="2"/>
        <a:buChar char=""/>
        <a:defRPr sz="144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mon.gov.ua/"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1047;&#1088;&#1072;&#1079;&#1086;&#1082;%20&#1091;&#1088;&#1086;&#1082;&#1091;%20&#1074;&#1080;&#1088;&#1086;&#1073;&#1085;&#1080;&#1095;&#1086;&#1075;&#1086;%20&#1085;&#1072;&#1074;&#1095;&#1072;&#1085;&#1085;&#1103;.docx"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1047;&#1088;&#1072;&#1079;&#1086;&#1082;%20&#1091;&#1088;&#1086;&#1082;&#1091;%20&#1090;&#1077;&#1086;&#1088;&#1077;&#1090;&#1080;&#1095;&#1085;&#1086;&#1075;&#1086;%20&#1085;&#1072;&#1074;&#1095;&#1072;&#1085;&#1085;&#1103;.docx"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317790"/>
            <a:ext cx="7468553" cy="2816066"/>
          </a:xfrm>
          <a:prstGeom prst="rect">
            <a:avLst/>
          </a:prstGeom>
          <a:noFill/>
          <a:ln/>
        </p:spPr>
        <p:txBody>
          <a:bodyPr wrap="square" lIns="0" tIns="0" rIns="0" bIns="0" rtlCol="0" anchor="t"/>
          <a:lstStyle/>
          <a:p>
            <a:pPr marL="0" indent="0">
              <a:lnSpc>
                <a:spcPts val="5500"/>
              </a:lnSpc>
              <a:buNone/>
            </a:pPr>
            <a:r>
              <a:rPr lang="en-US" sz="4400" dirty="0">
                <a:solidFill>
                  <a:srgbClr val="FFFFFF"/>
                </a:solidFill>
                <a:latin typeface="Unbounded" pitchFamily="34" charset="0"/>
                <a:ea typeface="Unbounded" pitchFamily="34" charset="-122"/>
                <a:cs typeface="Unbounded" pitchFamily="34" charset="-120"/>
              </a:rPr>
              <a:t>Розробка плану уроку на основі компетентнісного підходу</a:t>
            </a:r>
            <a:endParaRPr lang="en-US" sz="4400" dirty="0"/>
          </a:p>
        </p:txBody>
      </p:sp>
      <p:sp>
        <p:nvSpPr>
          <p:cNvPr id="6" name="Text 2"/>
          <p:cNvSpPr/>
          <p:nvPr/>
        </p:nvSpPr>
        <p:spPr>
          <a:xfrm>
            <a:off x="9804400" y="6839614"/>
            <a:ext cx="4950154" cy="1380937"/>
          </a:xfrm>
          <a:prstGeom prst="rect">
            <a:avLst/>
          </a:prstGeom>
          <a:noFill/>
          <a:ln/>
        </p:spPr>
        <p:txBody>
          <a:bodyPr wrap="none" lIns="0" tIns="0" rIns="0" bIns="0" rtlCol="0" anchor="t"/>
          <a:lstStyle/>
          <a:p>
            <a:pPr marL="0" indent="0" algn="l">
              <a:lnSpc>
                <a:spcPts val="3250"/>
              </a:lnSpc>
              <a:buNone/>
            </a:pPr>
            <a:endParaRPr lang="uk-UA" sz="2350" b="1" dirty="0">
              <a:solidFill>
                <a:srgbClr val="CAD6DE"/>
              </a:solidFill>
              <a:latin typeface="Cabin Bold" pitchFamily="34" charset="0"/>
              <a:ea typeface="Cabin Bold" pitchFamily="34" charset="-122"/>
              <a:cs typeface="Cabin Bold" pitchFamily="34" charset="-120"/>
            </a:endParaRPr>
          </a:p>
          <a:p>
            <a:pPr marL="0" indent="0" algn="ctr">
              <a:lnSpc>
                <a:spcPts val="3250"/>
              </a:lnSpc>
              <a:buNone/>
            </a:pPr>
            <a:r>
              <a:rPr lang="uk-UA" sz="2350" b="1" dirty="0" smtClean="0">
                <a:solidFill>
                  <a:srgbClr val="CAD6DE"/>
                </a:solidFill>
                <a:latin typeface="Cabin Bold" pitchFamily="34" charset="0"/>
                <a:ea typeface="Cabin Bold" pitchFamily="34" charset="-122"/>
                <a:cs typeface="Cabin Bold" pitchFamily="34" charset="-120"/>
              </a:rPr>
              <a:t>Методист </a:t>
            </a:r>
            <a:r>
              <a:rPr lang="en-US" sz="2350" b="1" dirty="0" err="1" smtClean="0">
                <a:solidFill>
                  <a:srgbClr val="CAD6DE"/>
                </a:solidFill>
                <a:latin typeface="Cabin Bold" pitchFamily="34" charset="0"/>
                <a:ea typeface="Cabin Bold" pitchFamily="34" charset="-122"/>
                <a:cs typeface="Cabin Bold" pitchFamily="34" charset="-120"/>
              </a:rPr>
              <a:t>Анна</a:t>
            </a:r>
            <a:r>
              <a:rPr lang="en-US" sz="2350" b="1" dirty="0" smtClean="0">
                <a:solidFill>
                  <a:srgbClr val="CAD6DE"/>
                </a:solidFill>
                <a:latin typeface="Cabin Bold" pitchFamily="34" charset="0"/>
                <a:ea typeface="Cabin Bold" pitchFamily="34" charset="-122"/>
                <a:cs typeface="Cabin Bold" pitchFamily="34" charset="-120"/>
              </a:rPr>
              <a:t> </a:t>
            </a:r>
            <a:r>
              <a:rPr lang="en-US" sz="2350" b="1" dirty="0">
                <a:solidFill>
                  <a:srgbClr val="CAD6DE"/>
                </a:solidFill>
                <a:latin typeface="Cabin Bold" pitchFamily="34" charset="0"/>
                <a:ea typeface="Cabin Bold" pitchFamily="34" charset="-122"/>
                <a:cs typeface="Cabin Bold" pitchFamily="34" charset="-120"/>
              </a:rPr>
              <a:t>Іщенко</a:t>
            </a:r>
            <a:endParaRPr lang="en-US" sz="2350" dirty="0"/>
          </a:p>
        </p:txBody>
      </p:sp>
      <p:sp>
        <p:nvSpPr>
          <p:cNvPr id="7" name="Rectangle 6"/>
          <p:cNvSpPr/>
          <p:nvPr/>
        </p:nvSpPr>
        <p:spPr>
          <a:xfrm>
            <a:off x="12555775" y="7662041"/>
            <a:ext cx="1939159" cy="56755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462709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 0"/>
          <p:cNvSpPr/>
          <p:nvPr/>
        </p:nvSpPr>
        <p:spPr>
          <a:xfrm>
            <a:off x="6053733" y="684252"/>
            <a:ext cx="8009334" cy="1430536"/>
          </a:xfrm>
          <a:prstGeom prst="rect">
            <a:avLst/>
          </a:prstGeom>
          <a:noFill/>
          <a:ln/>
        </p:spPr>
        <p:txBody>
          <a:bodyPr wrap="square" lIns="0" tIns="0" rIns="0" bIns="0" rtlCol="0" anchor="t"/>
          <a:lstStyle/>
          <a:p>
            <a:pPr marL="0" indent="0">
              <a:lnSpc>
                <a:spcPts val="3750"/>
              </a:lnSpc>
              <a:buNone/>
            </a:pPr>
            <a:r>
              <a:rPr lang="en-US" sz="3000" dirty="0">
                <a:solidFill>
                  <a:srgbClr val="FFFFFF"/>
                </a:solidFill>
                <a:latin typeface="Unbounded" pitchFamily="34" charset="0"/>
                <a:ea typeface="Unbounded" pitchFamily="34" charset="-122"/>
                <a:cs typeface="Unbounded" pitchFamily="34" charset="-120"/>
              </a:rPr>
              <a:t>Висновки та рекомендації щодо розробки планів уроків на основі компетентнісного підходу</a:t>
            </a:r>
            <a:endParaRPr lang="en-US" sz="3000" dirty="0"/>
          </a:p>
        </p:txBody>
      </p:sp>
      <p:pic>
        <p:nvPicPr>
          <p:cNvPr id="4" name="Image 1" descr="preencoded.png"/>
          <p:cNvPicPr>
            <a:picLocks noChangeAspect="1"/>
          </p:cNvPicPr>
          <p:nvPr/>
        </p:nvPicPr>
        <p:blipFill>
          <a:blip r:embed="rId3">
            <a:duotone>
              <a:schemeClr val="accent1">
                <a:shade val="45000"/>
                <a:satMod val="135000"/>
              </a:schemeClr>
              <a:prstClr val="white"/>
            </a:duotone>
          </a:blip>
          <a:stretch>
            <a:fillRect/>
          </a:stretch>
        </p:blipFill>
        <p:spPr>
          <a:xfrm>
            <a:off x="6053733" y="2357914"/>
            <a:ext cx="810577" cy="1296829"/>
          </a:xfrm>
          <a:prstGeom prst="rect">
            <a:avLst/>
          </a:prstGeom>
        </p:spPr>
      </p:pic>
      <p:sp>
        <p:nvSpPr>
          <p:cNvPr id="5" name="Text 1"/>
          <p:cNvSpPr/>
          <p:nvPr/>
        </p:nvSpPr>
        <p:spPr>
          <a:xfrm>
            <a:off x="7107436" y="2519958"/>
            <a:ext cx="1970329" cy="441612"/>
          </a:xfrm>
          <a:prstGeom prst="rect">
            <a:avLst/>
          </a:prstGeom>
          <a:noFill/>
          <a:ln/>
        </p:spPr>
        <p:txBody>
          <a:bodyPr wrap="none" lIns="0" tIns="0" rIns="0" bIns="0" rtlCol="0" anchor="t"/>
          <a:lstStyle/>
          <a:p>
            <a:pPr marL="0" indent="0" algn="l">
              <a:lnSpc>
                <a:spcPts val="1850"/>
              </a:lnSpc>
              <a:buNone/>
            </a:pPr>
            <a:r>
              <a:rPr lang="en-US" sz="2800" dirty="0">
                <a:latin typeface="Unbounded" pitchFamily="34" charset="0"/>
                <a:ea typeface="Unbounded" pitchFamily="34" charset="-122"/>
                <a:cs typeface="Unbounded" pitchFamily="34" charset="-120"/>
              </a:rPr>
              <a:t>Планування</a:t>
            </a:r>
            <a:endParaRPr lang="en-US" sz="2800" dirty="0"/>
          </a:p>
        </p:txBody>
      </p:sp>
      <p:sp>
        <p:nvSpPr>
          <p:cNvPr id="6" name="Text 2"/>
          <p:cNvSpPr/>
          <p:nvPr/>
        </p:nvSpPr>
        <p:spPr>
          <a:xfrm>
            <a:off x="7107435" y="2855475"/>
            <a:ext cx="7353631" cy="961311"/>
          </a:xfrm>
          <a:prstGeom prst="rect">
            <a:avLst/>
          </a:prstGeom>
          <a:noFill/>
          <a:ln/>
        </p:spPr>
        <p:txBody>
          <a:bodyPr wrap="square" lIns="0" tIns="0" rIns="0" bIns="0" rtlCol="0" anchor="t"/>
          <a:lstStyle/>
          <a:p>
            <a:pPr marL="0" indent="0" algn="l">
              <a:lnSpc>
                <a:spcPts val="2000"/>
              </a:lnSpc>
              <a:buNone/>
            </a:pPr>
            <a:r>
              <a:rPr lang="en-US" sz="2800" dirty="0">
                <a:latin typeface="Cabin" pitchFamily="34" charset="0"/>
                <a:ea typeface="Cabin" pitchFamily="34" charset="-122"/>
                <a:cs typeface="Cabin" pitchFamily="34" charset="-120"/>
              </a:rPr>
              <a:t>Ретельно плануйте уроки, враховуючи </a:t>
            </a:r>
            <a:r>
              <a:rPr lang="en-US" sz="2800" dirty="0" err="1">
                <a:latin typeface="Cabin" pitchFamily="34" charset="0"/>
                <a:ea typeface="Cabin" pitchFamily="34" charset="-122"/>
                <a:cs typeface="Cabin" pitchFamily="34" charset="-120"/>
              </a:rPr>
              <a:t>ключові</a:t>
            </a:r>
            <a:r>
              <a:rPr lang="en-US" sz="2800" dirty="0">
                <a:latin typeface="Cabin" pitchFamily="34" charset="0"/>
                <a:ea typeface="Cabin" pitchFamily="34" charset="-122"/>
                <a:cs typeface="Cabin" pitchFamily="34" charset="-120"/>
              </a:rPr>
              <a:t> компетентності та вікові особливості учнів.</a:t>
            </a:r>
            <a:endParaRPr lang="en-US" sz="2800" dirty="0"/>
          </a:p>
        </p:txBody>
      </p:sp>
      <p:pic>
        <p:nvPicPr>
          <p:cNvPr id="7" name="Image 2" descr="preencoded.png"/>
          <p:cNvPicPr>
            <a:picLocks noChangeAspect="1"/>
          </p:cNvPicPr>
          <p:nvPr/>
        </p:nvPicPr>
        <p:blipFill>
          <a:blip r:embed="rId4">
            <a:duotone>
              <a:schemeClr val="accent2">
                <a:shade val="45000"/>
                <a:satMod val="135000"/>
              </a:schemeClr>
              <a:prstClr val="white"/>
            </a:duotone>
          </a:blip>
          <a:stretch>
            <a:fillRect/>
          </a:stretch>
        </p:blipFill>
        <p:spPr>
          <a:xfrm>
            <a:off x="6053733" y="3654743"/>
            <a:ext cx="810577" cy="1296829"/>
          </a:xfrm>
          <a:prstGeom prst="rect">
            <a:avLst/>
          </a:prstGeom>
        </p:spPr>
      </p:pic>
      <p:sp>
        <p:nvSpPr>
          <p:cNvPr id="8" name="Text 3"/>
          <p:cNvSpPr/>
          <p:nvPr/>
        </p:nvSpPr>
        <p:spPr>
          <a:xfrm>
            <a:off x="7107436" y="3816787"/>
            <a:ext cx="1970329" cy="441612"/>
          </a:xfrm>
          <a:prstGeom prst="rect">
            <a:avLst/>
          </a:prstGeom>
          <a:noFill/>
          <a:ln/>
        </p:spPr>
        <p:txBody>
          <a:bodyPr wrap="none" lIns="0" tIns="0" rIns="0" bIns="0" rtlCol="0" anchor="t"/>
          <a:lstStyle/>
          <a:p>
            <a:pPr marL="0" indent="0" algn="l">
              <a:lnSpc>
                <a:spcPts val="1850"/>
              </a:lnSpc>
              <a:buNone/>
            </a:pPr>
            <a:r>
              <a:rPr lang="en-US" sz="2800" dirty="0">
                <a:latin typeface="Unbounded" pitchFamily="34" charset="0"/>
                <a:ea typeface="Unbounded" pitchFamily="34" charset="-122"/>
                <a:cs typeface="Unbounded" pitchFamily="34" charset="-120"/>
              </a:rPr>
              <a:t>Діяльність</a:t>
            </a:r>
            <a:endParaRPr lang="en-US" sz="2800" dirty="0"/>
          </a:p>
        </p:txBody>
      </p:sp>
      <p:sp>
        <p:nvSpPr>
          <p:cNvPr id="9" name="Text 4"/>
          <p:cNvSpPr/>
          <p:nvPr/>
        </p:nvSpPr>
        <p:spPr>
          <a:xfrm>
            <a:off x="7107436" y="4152304"/>
            <a:ext cx="7186080" cy="642699"/>
          </a:xfrm>
          <a:prstGeom prst="rect">
            <a:avLst/>
          </a:prstGeom>
          <a:noFill/>
          <a:ln/>
        </p:spPr>
        <p:txBody>
          <a:bodyPr wrap="none" lIns="0" tIns="0" rIns="0" bIns="0" rtlCol="0" anchor="t"/>
          <a:lstStyle/>
          <a:p>
            <a:pPr marL="0" indent="0" algn="l">
              <a:lnSpc>
                <a:spcPts val="2000"/>
              </a:lnSpc>
              <a:buNone/>
            </a:pPr>
            <a:r>
              <a:rPr lang="en-US" sz="2800" dirty="0">
                <a:latin typeface="Cabin" pitchFamily="34" charset="0"/>
                <a:ea typeface="Cabin" pitchFamily="34" charset="-122"/>
                <a:cs typeface="Cabin" pitchFamily="34" charset="-120"/>
              </a:rPr>
              <a:t>Залучайте учнів до активної </a:t>
            </a:r>
            <a:r>
              <a:rPr lang="en-US" sz="2800" dirty="0" err="1">
                <a:latin typeface="Cabin" pitchFamily="34" charset="0"/>
                <a:ea typeface="Cabin" pitchFamily="34" charset="-122"/>
                <a:cs typeface="Cabin" pitchFamily="34" charset="-120"/>
              </a:rPr>
              <a:t>навчальної</a:t>
            </a:r>
            <a:r>
              <a:rPr lang="en-US" sz="2800" dirty="0">
                <a:latin typeface="Cabin" pitchFamily="34" charset="0"/>
                <a:ea typeface="Cabin" pitchFamily="34" charset="-122"/>
                <a:cs typeface="Cabin" pitchFamily="34" charset="-120"/>
              </a:rPr>
              <a:t> </a:t>
            </a:r>
            <a:endParaRPr lang="uk-UA" sz="2800" dirty="0" smtClean="0">
              <a:latin typeface="Cabin" pitchFamily="34" charset="0"/>
              <a:ea typeface="Cabin" pitchFamily="34" charset="-122"/>
              <a:cs typeface="Cabin" pitchFamily="34" charset="-120"/>
            </a:endParaRPr>
          </a:p>
          <a:p>
            <a:pPr marL="0" indent="0" algn="l">
              <a:lnSpc>
                <a:spcPts val="2000"/>
              </a:lnSpc>
              <a:buNone/>
            </a:pPr>
            <a:r>
              <a:rPr lang="en-US" sz="2800" dirty="0" err="1" smtClean="0">
                <a:latin typeface="Cabin" pitchFamily="34" charset="0"/>
                <a:ea typeface="Cabin" pitchFamily="34" charset="-122"/>
                <a:cs typeface="Cabin" pitchFamily="34" charset="-120"/>
              </a:rPr>
              <a:t>діяльності</a:t>
            </a:r>
            <a:r>
              <a:rPr lang="en-US" sz="2800" dirty="0">
                <a:latin typeface="Cabin" pitchFamily="34" charset="0"/>
                <a:ea typeface="Cabin" pitchFamily="34" charset="-122"/>
                <a:cs typeface="Cabin" pitchFamily="34" charset="-120"/>
              </a:rPr>
              <a:t>, що сприятиме їхньому розвитку.</a:t>
            </a:r>
            <a:endParaRPr lang="en-US" sz="2800" dirty="0"/>
          </a:p>
        </p:txBody>
      </p:sp>
      <p:pic>
        <p:nvPicPr>
          <p:cNvPr id="10" name="Image 3" descr="preencoded.png"/>
          <p:cNvPicPr>
            <a:picLocks noChangeAspect="1"/>
          </p:cNvPicPr>
          <p:nvPr/>
        </p:nvPicPr>
        <p:blipFill>
          <a:blip r:embed="rId5">
            <a:duotone>
              <a:schemeClr val="accent6">
                <a:shade val="45000"/>
                <a:satMod val="135000"/>
              </a:schemeClr>
              <a:prstClr val="white"/>
            </a:duotone>
          </a:blip>
          <a:stretch>
            <a:fillRect/>
          </a:stretch>
        </p:blipFill>
        <p:spPr>
          <a:xfrm>
            <a:off x="6053733" y="4930436"/>
            <a:ext cx="810577" cy="1296829"/>
          </a:xfrm>
          <a:prstGeom prst="rect">
            <a:avLst/>
          </a:prstGeom>
        </p:spPr>
      </p:pic>
      <p:sp>
        <p:nvSpPr>
          <p:cNvPr id="11" name="Text 5"/>
          <p:cNvSpPr/>
          <p:nvPr/>
        </p:nvSpPr>
        <p:spPr>
          <a:xfrm>
            <a:off x="7107436" y="5113615"/>
            <a:ext cx="1970329" cy="441612"/>
          </a:xfrm>
          <a:prstGeom prst="rect">
            <a:avLst/>
          </a:prstGeom>
          <a:noFill/>
          <a:ln/>
        </p:spPr>
        <p:txBody>
          <a:bodyPr wrap="none" lIns="0" tIns="0" rIns="0" bIns="0" rtlCol="0" anchor="t"/>
          <a:lstStyle/>
          <a:p>
            <a:pPr marL="0" indent="0" algn="l">
              <a:lnSpc>
                <a:spcPts val="1850"/>
              </a:lnSpc>
              <a:buNone/>
            </a:pPr>
            <a:r>
              <a:rPr lang="en-US" sz="2800" dirty="0">
                <a:latin typeface="Unbounded" pitchFamily="34" charset="0"/>
                <a:ea typeface="Unbounded" pitchFamily="34" charset="-122"/>
                <a:cs typeface="Unbounded" pitchFamily="34" charset="-120"/>
              </a:rPr>
              <a:t>Оцінювання</a:t>
            </a:r>
            <a:endParaRPr lang="en-US" sz="2800" dirty="0"/>
          </a:p>
        </p:txBody>
      </p:sp>
      <p:sp>
        <p:nvSpPr>
          <p:cNvPr id="12" name="Text 6"/>
          <p:cNvSpPr/>
          <p:nvPr/>
        </p:nvSpPr>
        <p:spPr>
          <a:xfrm>
            <a:off x="7107436" y="5449133"/>
            <a:ext cx="7186080" cy="760224"/>
          </a:xfrm>
          <a:prstGeom prst="rect">
            <a:avLst/>
          </a:prstGeom>
          <a:noFill/>
          <a:ln/>
        </p:spPr>
        <p:txBody>
          <a:bodyPr wrap="none" lIns="0" tIns="0" rIns="0" bIns="0" rtlCol="0" anchor="t"/>
          <a:lstStyle/>
          <a:p>
            <a:pPr marL="0" indent="0" algn="l">
              <a:lnSpc>
                <a:spcPts val="2000"/>
              </a:lnSpc>
              <a:buNone/>
            </a:pPr>
            <a:r>
              <a:rPr lang="en-US" sz="2800" dirty="0">
                <a:latin typeface="Cabin" pitchFamily="34" charset="0"/>
                <a:ea typeface="Cabin" pitchFamily="34" charset="-122"/>
                <a:cs typeface="Cabin" pitchFamily="34" charset="-120"/>
              </a:rPr>
              <a:t>Оцінюйте не тільки знання, але й </a:t>
            </a:r>
            <a:r>
              <a:rPr lang="en-US" sz="2800" dirty="0" err="1">
                <a:latin typeface="Cabin" pitchFamily="34" charset="0"/>
                <a:ea typeface="Cabin" pitchFamily="34" charset="-122"/>
                <a:cs typeface="Cabin" pitchFamily="34" charset="-120"/>
              </a:rPr>
              <a:t>розвиток</a:t>
            </a:r>
            <a:r>
              <a:rPr lang="en-US" sz="2800" dirty="0">
                <a:latin typeface="Cabin" pitchFamily="34" charset="0"/>
                <a:ea typeface="Cabin" pitchFamily="34" charset="-122"/>
                <a:cs typeface="Cabin" pitchFamily="34" charset="-120"/>
              </a:rPr>
              <a:t> </a:t>
            </a:r>
            <a:endParaRPr lang="uk-UA" sz="2800" dirty="0" smtClean="0">
              <a:latin typeface="Cabin" pitchFamily="34" charset="0"/>
              <a:ea typeface="Cabin" pitchFamily="34" charset="-122"/>
              <a:cs typeface="Cabin" pitchFamily="34" charset="-120"/>
            </a:endParaRPr>
          </a:p>
          <a:p>
            <a:pPr marL="0" indent="0" algn="l">
              <a:lnSpc>
                <a:spcPts val="2000"/>
              </a:lnSpc>
              <a:buNone/>
            </a:pPr>
            <a:r>
              <a:rPr lang="en-US" sz="2800" dirty="0" err="1" smtClean="0">
                <a:latin typeface="Cabin" pitchFamily="34" charset="0"/>
                <a:ea typeface="Cabin" pitchFamily="34" charset="-122"/>
                <a:cs typeface="Cabin" pitchFamily="34" charset="-120"/>
              </a:rPr>
              <a:t>ключових</a:t>
            </a:r>
            <a:r>
              <a:rPr lang="en-US" sz="2800" dirty="0" smtClean="0">
                <a:latin typeface="Cabin" pitchFamily="34" charset="0"/>
                <a:ea typeface="Cabin" pitchFamily="34" charset="-122"/>
                <a:cs typeface="Cabin" pitchFamily="34" charset="-120"/>
              </a:rPr>
              <a:t> </a:t>
            </a:r>
            <a:r>
              <a:rPr lang="en-US" sz="2800" dirty="0">
                <a:latin typeface="Cabin" pitchFamily="34" charset="0"/>
                <a:ea typeface="Cabin" pitchFamily="34" charset="-122"/>
                <a:cs typeface="Cabin" pitchFamily="34" charset="-120"/>
              </a:rPr>
              <a:t>компетентностей.</a:t>
            </a:r>
            <a:endParaRPr lang="en-US" sz="2800" dirty="0"/>
          </a:p>
        </p:txBody>
      </p:sp>
      <p:pic>
        <p:nvPicPr>
          <p:cNvPr id="13" name="Image 4" descr="preencoded.png"/>
          <p:cNvPicPr>
            <a:picLocks noChangeAspect="1"/>
          </p:cNvPicPr>
          <p:nvPr/>
        </p:nvPicPr>
        <p:blipFill>
          <a:blip r:embed="rId6">
            <a:duotone>
              <a:schemeClr val="accent3">
                <a:shade val="45000"/>
                <a:satMod val="135000"/>
              </a:schemeClr>
              <a:prstClr val="white"/>
            </a:duotone>
          </a:blip>
          <a:stretch>
            <a:fillRect/>
          </a:stretch>
        </p:blipFill>
        <p:spPr>
          <a:xfrm>
            <a:off x="6053733" y="6248400"/>
            <a:ext cx="810577" cy="1296829"/>
          </a:xfrm>
          <a:prstGeom prst="rect">
            <a:avLst/>
          </a:prstGeom>
        </p:spPr>
      </p:pic>
      <p:sp>
        <p:nvSpPr>
          <p:cNvPr id="14" name="Text 7"/>
          <p:cNvSpPr/>
          <p:nvPr/>
        </p:nvSpPr>
        <p:spPr>
          <a:xfrm>
            <a:off x="7107436" y="6410444"/>
            <a:ext cx="2246480" cy="441612"/>
          </a:xfrm>
          <a:prstGeom prst="rect">
            <a:avLst/>
          </a:prstGeom>
          <a:noFill/>
          <a:ln/>
        </p:spPr>
        <p:txBody>
          <a:bodyPr wrap="none" lIns="0" tIns="0" rIns="0" bIns="0" rtlCol="0" anchor="t"/>
          <a:lstStyle/>
          <a:p>
            <a:pPr marL="0" indent="0" algn="l">
              <a:lnSpc>
                <a:spcPts val="1850"/>
              </a:lnSpc>
              <a:buNone/>
            </a:pPr>
            <a:r>
              <a:rPr lang="en-US" sz="2800" dirty="0">
                <a:latin typeface="Unbounded" pitchFamily="34" charset="0"/>
                <a:ea typeface="Unbounded" pitchFamily="34" charset="-122"/>
                <a:cs typeface="Unbounded" pitchFamily="34" charset="-120"/>
              </a:rPr>
              <a:t>Зворотний зв'язок</a:t>
            </a:r>
            <a:endParaRPr lang="en-US" sz="2800" dirty="0"/>
          </a:p>
        </p:txBody>
      </p:sp>
      <p:sp>
        <p:nvSpPr>
          <p:cNvPr id="15" name="Text 8"/>
          <p:cNvSpPr/>
          <p:nvPr/>
        </p:nvSpPr>
        <p:spPr>
          <a:xfrm>
            <a:off x="7107436" y="6745961"/>
            <a:ext cx="7186080" cy="961311"/>
          </a:xfrm>
          <a:prstGeom prst="rect">
            <a:avLst/>
          </a:prstGeom>
          <a:noFill/>
          <a:ln/>
        </p:spPr>
        <p:txBody>
          <a:bodyPr wrap="square" lIns="0" tIns="0" rIns="0" bIns="0" rtlCol="0" anchor="t"/>
          <a:lstStyle/>
          <a:p>
            <a:pPr marL="0" indent="0" algn="l">
              <a:lnSpc>
                <a:spcPts val="2000"/>
              </a:lnSpc>
              <a:buNone/>
            </a:pPr>
            <a:r>
              <a:rPr lang="en-US" sz="2800" dirty="0">
                <a:latin typeface="Cabin" pitchFamily="34" charset="0"/>
                <a:ea typeface="Cabin" pitchFamily="34" charset="-122"/>
                <a:cs typeface="Cabin" pitchFamily="34" charset="-120"/>
              </a:rPr>
              <a:t>Надавайте учням зворотний зв'язок, щоб вони розуміли свої успіхи та напрямки для подальшого розвитку.</a:t>
            </a:r>
            <a:endParaRPr lang="en-US" sz="2800" dirty="0"/>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372" y="2114788"/>
            <a:ext cx="5354154" cy="53541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54802" y="1913467"/>
            <a:ext cx="7003599" cy="1409571"/>
          </a:xfrm>
        </p:spPr>
        <p:txBody>
          <a:bodyPr/>
          <a:lstStyle/>
          <a:p>
            <a:pPr algn="ctr"/>
            <a:r>
              <a:rPr lang="uk-UA" dirty="0" smtClean="0"/>
              <a:t>СТАНДАРТИ</a:t>
            </a:r>
            <a:endParaRPr lang="uk-UA" dirty="0"/>
          </a:p>
        </p:txBody>
      </p:sp>
      <p:sp>
        <p:nvSpPr>
          <p:cNvPr id="3" name="Subtitle 2"/>
          <p:cNvSpPr>
            <a:spLocks noGrp="1"/>
          </p:cNvSpPr>
          <p:nvPr>
            <p:ph type="subTitle" idx="1"/>
          </p:nvPr>
        </p:nvSpPr>
        <p:spPr>
          <a:xfrm>
            <a:off x="1561266" y="6489416"/>
            <a:ext cx="2787199" cy="521969"/>
          </a:xfrm>
        </p:spPr>
        <p:txBody>
          <a:bodyPr>
            <a:normAutofit fontScale="92500"/>
          </a:bodyPr>
          <a:lstStyle/>
          <a:p>
            <a:r>
              <a:rPr lang="en-US" dirty="0">
                <a:hlinkClick r:id="rId2"/>
              </a:rPr>
              <a:t>https://mon.gov.ua</a:t>
            </a:r>
            <a:r>
              <a:rPr lang="en-US" dirty="0" smtClean="0">
                <a:hlinkClick r:id="rId2"/>
              </a:rPr>
              <a:t>/</a:t>
            </a:r>
            <a:endParaRPr lang="uk-UA" dirty="0" smtClean="0"/>
          </a:p>
          <a:p>
            <a:endParaRPr lang="uk-UA" dirty="0"/>
          </a:p>
        </p:txBody>
      </p:sp>
      <p:pic>
        <p:nvPicPr>
          <p:cNvPr id="3076" name="Picture 4" descr="Сучасний, діловий малюнок на тему професійної освіти, віжобраси різних робочих професій, кухар, тракторист, бухгалтер, водій, штукатур, нлнетрогахозварник, касир у спецодязі, зоб картинка була кольоров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09733" cy="5909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581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ext 0"/>
          <p:cNvSpPr/>
          <p:nvPr/>
        </p:nvSpPr>
        <p:spPr>
          <a:xfrm>
            <a:off x="457200" y="670100"/>
            <a:ext cx="6299201" cy="7356299"/>
          </a:xfrm>
          <a:prstGeom prst="rect">
            <a:avLst/>
          </a:prstGeom>
          <a:noFill/>
          <a:ln/>
        </p:spPr>
        <p:txBody>
          <a:bodyPr wrap="square" lIns="0" tIns="0" rIns="0" bIns="0" rtlCol="0" anchor="t"/>
          <a:lstStyle/>
          <a:p>
            <a:pPr marL="0" indent="0" algn="ctr">
              <a:lnSpc>
                <a:spcPct val="200000"/>
              </a:lnSpc>
              <a:buNone/>
            </a:pPr>
            <a:r>
              <a:rPr lang="en-US" sz="5400" b="1" dirty="0">
                <a:solidFill>
                  <a:srgbClr val="F0F4F1"/>
                </a:solidFill>
                <a:latin typeface="Syne Extra Bold" pitchFamily="34" charset="0"/>
                <a:ea typeface="Syne Extra Bold" pitchFamily="34" charset="-122"/>
                <a:cs typeface="Syne Extra Bold" pitchFamily="34" charset="-120"/>
              </a:rPr>
              <a:t>Структура плану уроку на основі компетентнісного підходу</a:t>
            </a:r>
            <a:endParaRPr lang="en-US" sz="5400" dirty="0"/>
          </a:p>
        </p:txBody>
      </p:sp>
      <p:pic>
        <p:nvPicPr>
          <p:cNvPr id="4098" name="Picture 2" descr="Структура плану уроку на основі компетентнісного підход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313" y="670100"/>
            <a:ext cx="7356298" cy="735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178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934"/>
          </a:xfrm>
          <a:prstGeom prst="rect">
            <a:avLst/>
          </a:prstGeom>
        </p:spPr>
      </p:pic>
      <p:sp>
        <p:nvSpPr>
          <p:cNvPr id="3" name="Text 0"/>
          <p:cNvSpPr/>
          <p:nvPr/>
        </p:nvSpPr>
        <p:spPr>
          <a:xfrm>
            <a:off x="6263640" y="610672"/>
            <a:ext cx="7589520" cy="1387793"/>
          </a:xfrm>
          <a:prstGeom prst="rect">
            <a:avLst/>
          </a:prstGeom>
          <a:noFill/>
          <a:ln/>
        </p:spPr>
        <p:txBody>
          <a:bodyPr wrap="square" lIns="0" tIns="0" rIns="0" bIns="0" rtlCol="0" anchor="t"/>
          <a:lstStyle/>
          <a:p>
            <a:pPr marL="0" indent="0" algn="ctr">
              <a:lnSpc>
                <a:spcPts val="5450"/>
              </a:lnSpc>
              <a:buNone/>
            </a:pPr>
            <a:r>
              <a:rPr lang="en-US" sz="4350" b="1" dirty="0">
                <a:solidFill>
                  <a:srgbClr val="F0F4F1"/>
                </a:solidFill>
                <a:latin typeface="Syne Extra Bold" pitchFamily="34" charset="0"/>
                <a:ea typeface="Syne Extra Bold" pitchFamily="34" charset="-122"/>
                <a:cs typeface="Syne Extra Bold" pitchFamily="34" charset="-120"/>
              </a:rPr>
              <a:t>Добір змісту навчального матеріалу</a:t>
            </a:r>
            <a:endParaRPr lang="en-US" sz="4350" dirty="0"/>
          </a:p>
        </p:txBody>
      </p:sp>
      <p:sp>
        <p:nvSpPr>
          <p:cNvPr id="4" name="Shape 1"/>
          <p:cNvSpPr/>
          <p:nvPr/>
        </p:nvSpPr>
        <p:spPr>
          <a:xfrm>
            <a:off x="5938122" y="2331601"/>
            <a:ext cx="4009312" cy="2360771"/>
          </a:xfrm>
          <a:prstGeom prst="roundRect">
            <a:avLst>
              <a:gd name="adj" fmla="val 3951"/>
            </a:avLst>
          </a:prstGeom>
          <a:solidFill>
            <a:srgbClr val="547808"/>
          </a:solidFill>
          <a:ln w="7620">
            <a:solidFill>
              <a:srgbClr val="6D9121"/>
            </a:solidFill>
            <a:prstDash val="solid"/>
          </a:ln>
        </p:spPr>
      </p:sp>
      <p:sp>
        <p:nvSpPr>
          <p:cNvPr id="5" name="Text 2"/>
          <p:cNvSpPr/>
          <p:nvPr/>
        </p:nvSpPr>
        <p:spPr>
          <a:xfrm>
            <a:off x="6493312" y="2561273"/>
            <a:ext cx="2776180" cy="347067"/>
          </a:xfrm>
          <a:prstGeom prst="rect">
            <a:avLst/>
          </a:prstGeom>
          <a:noFill/>
          <a:ln/>
        </p:spPr>
        <p:txBody>
          <a:bodyPr wrap="none" lIns="0" tIns="0" rIns="0" bIns="0" rtlCol="0" anchor="t"/>
          <a:lstStyle/>
          <a:p>
            <a:pPr marL="0" indent="0">
              <a:lnSpc>
                <a:spcPts val="2700"/>
              </a:lnSpc>
              <a:buNone/>
            </a:pPr>
            <a:r>
              <a:rPr lang="en-US" sz="2400" b="1" u="sng" dirty="0">
                <a:solidFill>
                  <a:srgbClr val="FFFFFF"/>
                </a:solidFill>
                <a:latin typeface="Syne Extra Bold" pitchFamily="34" charset="0"/>
                <a:ea typeface="Syne Extra Bold" pitchFamily="34" charset="-122"/>
                <a:cs typeface="Syne Extra Bold" pitchFamily="34" charset="-120"/>
              </a:rPr>
              <a:t>Актуальність</a:t>
            </a:r>
            <a:endParaRPr lang="en-US" sz="2400" u="sng" dirty="0"/>
          </a:p>
        </p:txBody>
      </p:sp>
      <p:sp>
        <p:nvSpPr>
          <p:cNvPr id="6" name="Text 3"/>
          <p:cNvSpPr/>
          <p:nvPr/>
        </p:nvSpPr>
        <p:spPr>
          <a:xfrm>
            <a:off x="5938122" y="3041571"/>
            <a:ext cx="4009312" cy="1421130"/>
          </a:xfrm>
          <a:prstGeom prst="rect">
            <a:avLst/>
          </a:prstGeom>
          <a:noFill/>
          <a:ln/>
        </p:spPr>
        <p:txBody>
          <a:bodyPr wrap="square" lIns="0" tIns="0" rIns="0" bIns="0" rtlCol="0" anchor="t"/>
          <a:lstStyle/>
          <a:p>
            <a:pPr marL="0" indent="0">
              <a:lnSpc>
                <a:spcPts val="2750"/>
              </a:lnSpc>
              <a:buNone/>
            </a:pPr>
            <a:r>
              <a:rPr lang="en-US" sz="2400" dirty="0">
                <a:solidFill>
                  <a:srgbClr val="FFFFFF"/>
                </a:solidFill>
                <a:latin typeface="Syne" pitchFamily="34" charset="0"/>
                <a:ea typeface="Syne" pitchFamily="34" charset="-122"/>
                <a:cs typeface="Syne" pitchFamily="34" charset="-120"/>
              </a:rPr>
              <a:t>Вибір актуальних тем, які мають практичне значення для учнів, актуальні в сучасному світі.</a:t>
            </a:r>
            <a:endParaRPr lang="en-US" sz="2400" dirty="0"/>
          </a:p>
        </p:txBody>
      </p:sp>
      <p:sp>
        <p:nvSpPr>
          <p:cNvPr id="7" name="Shape 4"/>
          <p:cNvSpPr/>
          <p:nvPr/>
        </p:nvSpPr>
        <p:spPr>
          <a:xfrm>
            <a:off x="10169485" y="2331601"/>
            <a:ext cx="4037582" cy="2360771"/>
          </a:xfrm>
          <a:prstGeom prst="roundRect">
            <a:avLst>
              <a:gd name="adj" fmla="val 3951"/>
            </a:avLst>
          </a:prstGeom>
          <a:solidFill>
            <a:srgbClr val="547808"/>
          </a:solidFill>
          <a:ln w="7620">
            <a:solidFill>
              <a:srgbClr val="6D9121"/>
            </a:solidFill>
            <a:prstDash val="solid"/>
          </a:ln>
        </p:spPr>
      </p:sp>
      <p:sp>
        <p:nvSpPr>
          <p:cNvPr id="8" name="Text 5"/>
          <p:cNvSpPr/>
          <p:nvPr/>
        </p:nvSpPr>
        <p:spPr>
          <a:xfrm>
            <a:off x="10399157" y="2561273"/>
            <a:ext cx="2776180" cy="347067"/>
          </a:xfrm>
          <a:prstGeom prst="rect">
            <a:avLst/>
          </a:prstGeom>
          <a:noFill/>
          <a:ln/>
        </p:spPr>
        <p:txBody>
          <a:bodyPr wrap="none" lIns="0" tIns="0" rIns="0" bIns="0" rtlCol="0" anchor="t"/>
          <a:lstStyle/>
          <a:p>
            <a:pPr marL="0" indent="0">
              <a:lnSpc>
                <a:spcPts val="2700"/>
              </a:lnSpc>
              <a:buNone/>
            </a:pPr>
            <a:r>
              <a:rPr lang="en-US" sz="2400" b="1" u="sng" dirty="0">
                <a:solidFill>
                  <a:srgbClr val="FFFFFF"/>
                </a:solidFill>
                <a:latin typeface="Syne Extra Bold" pitchFamily="34" charset="0"/>
                <a:ea typeface="Syne Extra Bold" pitchFamily="34" charset="-122"/>
                <a:cs typeface="Syne Extra Bold" pitchFamily="34" charset="-120"/>
              </a:rPr>
              <a:t>Інтеграція</a:t>
            </a:r>
            <a:endParaRPr lang="en-US" sz="2400" u="sng" dirty="0"/>
          </a:p>
        </p:txBody>
      </p:sp>
      <p:sp>
        <p:nvSpPr>
          <p:cNvPr id="9" name="Text 6"/>
          <p:cNvSpPr/>
          <p:nvPr/>
        </p:nvSpPr>
        <p:spPr>
          <a:xfrm>
            <a:off x="10399156" y="3041571"/>
            <a:ext cx="3454004" cy="1421130"/>
          </a:xfrm>
          <a:prstGeom prst="rect">
            <a:avLst/>
          </a:prstGeom>
          <a:noFill/>
          <a:ln/>
        </p:spPr>
        <p:txBody>
          <a:bodyPr wrap="square" lIns="0" tIns="0" rIns="0" bIns="0" rtlCol="0" anchor="t"/>
          <a:lstStyle/>
          <a:p>
            <a:pPr marL="0" indent="0">
              <a:lnSpc>
                <a:spcPts val="2750"/>
              </a:lnSpc>
              <a:buNone/>
            </a:pPr>
            <a:r>
              <a:rPr lang="en-US" sz="2400" dirty="0">
                <a:solidFill>
                  <a:srgbClr val="FFFFFF"/>
                </a:solidFill>
                <a:latin typeface="Syne" pitchFamily="34" charset="0"/>
                <a:ea typeface="Syne" pitchFamily="34" charset="-122"/>
                <a:cs typeface="Syne" pitchFamily="34" charset="-120"/>
              </a:rPr>
              <a:t>Поєднання знань з різних предметів, що сприяє системному сприйняттю інформації.</a:t>
            </a:r>
            <a:endParaRPr lang="en-US" sz="2400" dirty="0"/>
          </a:p>
        </p:txBody>
      </p:sp>
      <p:sp>
        <p:nvSpPr>
          <p:cNvPr id="10" name="Shape 7"/>
          <p:cNvSpPr/>
          <p:nvPr/>
        </p:nvSpPr>
        <p:spPr>
          <a:xfrm>
            <a:off x="5938122" y="4914424"/>
            <a:ext cx="4009312" cy="2707838"/>
          </a:xfrm>
          <a:prstGeom prst="roundRect">
            <a:avLst>
              <a:gd name="adj" fmla="val 3445"/>
            </a:avLst>
          </a:prstGeom>
          <a:solidFill>
            <a:srgbClr val="547808"/>
          </a:solidFill>
          <a:ln w="7620">
            <a:solidFill>
              <a:srgbClr val="6D9121"/>
            </a:solidFill>
            <a:prstDash val="solid"/>
          </a:ln>
        </p:spPr>
      </p:sp>
      <p:sp>
        <p:nvSpPr>
          <p:cNvPr id="11" name="Text 8"/>
          <p:cNvSpPr/>
          <p:nvPr/>
        </p:nvSpPr>
        <p:spPr>
          <a:xfrm>
            <a:off x="6493312" y="5144095"/>
            <a:ext cx="2776180" cy="347067"/>
          </a:xfrm>
          <a:prstGeom prst="rect">
            <a:avLst/>
          </a:prstGeom>
          <a:noFill/>
          <a:ln/>
        </p:spPr>
        <p:txBody>
          <a:bodyPr wrap="none" lIns="0" tIns="0" rIns="0" bIns="0" rtlCol="0" anchor="t"/>
          <a:lstStyle/>
          <a:p>
            <a:pPr marL="0" indent="0">
              <a:lnSpc>
                <a:spcPts val="2700"/>
              </a:lnSpc>
              <a:buNone/>
            </a:pPr>
            <a:r>
              <a:rPr lang="en-US" sz="2400" b="1" u="sng" dirty="0">
                <a:solidFill>
                  <a:srgbClr val="FFFFFF"/>
                </a:solidFill>
                <a:latin typeface="Syne Extra Bold" pitchFamily="34" charset="0"/>
                <a:ea typeface="Syne Extra Bold" pitchFamily="34" charset="-122"/>
                <a:cs typeface="Syne Extra Bold" pitchFamily="34" charset="-120"/>
              </a:rPr>
              <a:t>Комплексність</a:t>
            </a:r>
            <a:endParaRPr lang="en-US" sz="2400" u="sng" dirty="0"/>
          </a:p>
        </p:txBody>
      </p:sp>
      <p:sp>
        <p:nvSpPr>
          <p:cNvPr id="12" name="Text 9"/>
          <p:cNvSpPr/>
          <p:nvPr/>
        </p:nvSpPr>
        <p:spPr>
          <a:xfrm>
            <a:off x="6112934" y="5624393"/>
            <a:ext cx="3604830" cy="1065848"/>
          </a:xfrm>
          <a:prstGeom prst="rect">
            <a:avLst/>
          </a:prstGeom>
          <a:noFill/>
          <a:ln/>
        </p:spPr>
        <p:txBody>
          <a:bodyPr wrap="square" lIns="0" tIns="0" rIns="0" bIns="0" rtlCol="0" anchor="t"/>
          <a:lstStyle/>
          <a:p>
            <a:pPr marL="0" indent="0">
              <a:lnSpc>
                <a:spcPts val="2750"/>
              </a:lnSpc>
              <a:buNone/>
            </a:pPr>
            <a:r>
              <a:rPr lang="en-US" sz="2400" dirty="0">
                <a:solidFill>
                  <a:srgbClr val="FFFFFF"/>
                </a:solidFill>
                <a:latin typeface="Syne" pitchFamily="34" charset="0"/>
                <a:ea typeface="Syne" pitchFamily="34" charset="-122"/>
                <a:cs typeface="Syne" pitchFamily="34" charset="-120"/>
              </a:rPr>
              <a:t>Врахування різних аспектів теми, що дозволяє сформувати цілісне уявлення.</a:t>
            </a:r>
            <a:endParaRPr lang="en-US" sz="2400" dirty="0"/>
          </a:p>
        </p:txBody>
      </p:sp>
      <p:sp>
        <p:nvSpPr>
          <p:cNvPr id="13" name="Shape 10"/>
          <p:cNvSpPr/>
          <p:nvPr/>
        </p:nvSpPr>
        <p:spPr>
          <a:xfrm>
            <a:off x="10169485" y="4914424"/>
            <a:ext cx="4037582" cy="2707838"/>
          </a:xfrm>
          <a:prstGeom prst="roundRect">
            <a:avLst>
              <a:gd name="adj" fmla="val 3445"/>
            </a:avLst>
          </a:prstGeom>
          <a:solidFill>
            <a:srgbClr val="547808"/>
          </a:solidFill>
          <a:ln w="7620">
            <a:solidFill>
              <a:srgbClr val="6D9121"/>
            </a:solidFill>
            <a:prstDash val="solid"/>
          </a:ln>
        </p:spPr>
      </p:sp>
      <p:sp>
        <p:nvSpPr>
          <p:cNvPr id="14" name="Text 11"/>
          <p:cNvSpPr/>
          <p:nvPr/>
        </p:nvSpPr>
        <p:spPr>
          <a:xfrm>
            <a:off x="10399157" y="5144095"/>
            <a:ext cx="3224451" cy="694134"/>
          </a:xfrm>
          <a:prstGeom prst="rect">
            <a:avLst/>
          </a:prstGeom>
          <a:noFill/>
          <a:ln/>
        </p:spPr>
        <p:txBody>
          <a:bodyPr wrap="square" lIns="0" tIns="0" rIns="0" bIns="0" rtlCol="0" anchor="t"/>
          <a:lstStyle/>
          <a:p>
            <a:pPr marL="0" indent="0">
              <a:lnSpc>
                <a:spcPts val="2700"/>
              </a:lnSpc>
              <a:buNone/>
            </a:pPr>
            <a:r>
              <a:rPr lang="en-US" sz="2400" b="1" u="sng" dirty="0">
                <a:solidFill>
                  <a:srgbClr val="FFFFFF"/>
                </a:solidFill>
                <a:latin typeface="Syne Extra Bold" pitchFamily="34" charset="0"/>
                <a:ea typeface="Syne Extra Bold" pitchFamily="34" charset="-122"/>
                <a:cs typeface="Syne Extra Bold" pitchFamily="34" charset="-120"/>
              </a:rPr>
              <a:t>Практична спрямованість</a:t>
            </a:r>
            <a:endParaRPr lang="en-US" sz="2400" u="sng" dirty="0"/>
          </a:p>
        </p:txBody>
      </p:sp>
      <p:sp>
        <p:nvSpPr>
          <p:cNvPr id="15" name="Text 12"/>
          <p:cNvSpPr/>
          <p:nvPr/>
        </p:nvSpPr>
        <p:spPr>
          <a:xfrm>
            <a:off x="10399157" y="5971461"/>
            <a:ext cx="3807910" cy="1421130"/>
          </a:xfrm>
          <a:prstGeom prst="rect">
            <a:avLst/>
          </a:prstGeom>
          <a:noFill/>
          <a:ln/>
        </p:spPr>
        <p:txBody>
          <a:bodyPr wrap="square" lIns="0" tIns="0" rIns="0" bIns="0" rtlCol="0" anchor="t"/>
          <a:lstStyle/>
          <a:p>
            <a:pPr marL="0" indent="0">
              <a:lnSpc>
                <a:spcPts val="2750"/>
              </a:lnSpc>
              <a:buNone/>
            </a:pPr>
            <a:r>
              <a:rPr lang="en-US" sz="2400" dirty="0">
                <a:solidFill>
                  <a:srgbClr val="FFFFFF"/>
                </a:solidFill>
                <a:latin typeface="Syne" pitchFamily="34" charset="0"/>
                <a:ea typeface="Syne" pitchFamily="34" charset="-122"/>
                <a:cs typeface="Syne" pitchFamily="34" charset="-120"/>
              </a:rPr>
              <a:t>Зв'язок теорії з практикою, надання можливості застосовувати знання на практиці.</a:t>
            </a:r>
            <a:endParaRPr lang="en-US" sz="2400" dirty="0"/>
          </a:p>
        </p:txBody>
      </p:sp>
    </p:spTree>
    <p:extLst>
      <p:ext uri="{BB962C8B-B14F-4D97-AF65-F5344CB8AC3E}">
        <p14:creationId xmlns:p14="http://schemas.microsoft.com/office/powerpoint/2010/main" val="8211312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25354"/>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Добір ефективних методів та форм</a:t>
            </a:r>
            <a:endParaRPr lang="en-US" sz="4450" dirty="0"/>
          </a:p>
        </p:txBody>
      </p:sp>
      <p:sp>
        <p:nvSpPr>
          <p:cNvPr id="4" name="Shape 1"/>
          <p:cNvSpPr/>
          <p:nvPr/>
        </p:nvSpPr>
        <p:spPr>
          <a:xfrm>
            <a:off x="793790" y="2938224"/>
            <a:ext cx="510302" cy="510302"/>
          </a:xfrm>
          <a:prstGeom prst="roundRect">
            <a:avLst>
              <a:gd name="adj" fmla="val 18669"/>
            </a:avLst>
          </a:prstGeom>
          <a:solidFill>
            <a:srgbClr val="547808"/>
          </a:solidFill>
          <a:ln w="7620">
            <a:solidFill>
              <a:srgbClr val="6D9121"/>
            </a:solidFill>
            <a:prstDash val="solid"/>
          </a:ln>
        </p:spPr>
      </p:sp>
      <p:sp>
        <p:nvSpPr>
          <p:cNvPr id="5" name="Text 2"/>
          <p:cNvSpPr/>
          <p:nvPr/>
        </p:nvSpPr>
        <p:spPr>
          <a:xfrm>
            <a:off x="958929" y="3023235"/>
            <a:ext cx="18002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1</a:t>
            </a:r>
            <a:endParaRPr lang="en-US" sz="2650" dirty="0"/>
          </a:p>
        </p:txBody>
      </p:sp>
      <p:sp>
        <p:nvSpPr>
          <p:cNvPr id="6" name="Text 3"/>
          <p:cNvSpPr/>
          <p:nvPr/>
        </p:nvSpPr>
        <p:spPr>
          <a:xfrm>
            <a:off x="1530906" y="2873097"/>
            <a:ext cx="2927747" cy="708660"/>
          </a:xfrm>
          <a:prstGeom prst="rect">
            <a:avLst/>
          </a:prstGeom>
          <a:noFill/>
          <a:ln/>
        </p:spPr>
        <p:txBody>
          <a:bodyPr wrap="square" lIns="0" tIns="0" rIns="0" bIns="0" rtlCol="0" anchor="t"/>
          <a:lstStyle/>
          <a:p>
            <a:pPr marL="0" indent="0">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Проблемне навчання</a:t>
            </a:r>
            <a:endParaRPr lang="en-US" sz="2400" u="sng" dirty="0"/>
          </a:p>
        </p:txBody>
      </p:sp>
      <p:sp>
        <p:nvSpPr>
          <p:cNvPr id="7" name="Text 4"/>
          <p:cNvSpPr/>
          <p:nvPr/>
        </p:nvSpPr>
        <p:spPr>
          <a:xfrm>
            <a:off x="793790" y="3717846"/>
            <a:ext cx="3664863" cy="1088708"/>
          </a:xfrm>
          <a:prstGeom prst="rect">
            <a:avLst/>
          </a:prstGeom>
          <a:noFill/>
          <a:ln/>
        </p:spPr>
        <p:txBody>
          <a:bodyPr wrap="square" lIns="0" tIns="0" rIns="0" bIns="0" rtlCol="0" anchor="t"/>
          <a:lstStyle/>
          <a:p>
            <a:pPr marL="0" indent="0">
              <a:lnSpc>
                <a:spcPts val="2850"/>
              </a:lnSpc>
              <a:buNone/>
            </a:pPr>
            <a:r>
              <a:rPr lang="en-US" sz="2400" dirty="0">
                <a:solidFill>
                  <a:srgbClr val="D7E5D8"/>
                </a:solidFill>
                <a:latin typeface="Syne" pitchFamily="34" charset="0"/>
                <a:ea typeface="Syne" pitchFamily="34" charset="-122"/>
                <a:cs typeface="Syne" pitchFamily="34" charset="-120"/>
              </a:rPr>
              <a:t>Створення проблемних ситуацій, що спонукають учнів до пошуку рішень.</a:t>
            </a:r>
            <a:endParaRPr lang="en-US" sz="2400" dirty="0"/>
          </a:p>
        </p:txBody>
      </p:sp>
      <p:sp>
        <p:nvSpPr>
          <p:cNvPr id="8" name="Shape 5"/>
          <p:cNvSpPr/>
          <p:nvPr/>
        </p:nvSpPr>
        <p:spPr>
          <a:xfrm>
            <a:off x="4685467" y="2938224"/>
            <a:ext cx="510302" cy="510302"/>
          </a:xfrm>
          <a:prstGeom prst="roundRect">
            <a:avLst>
              <a:gd name="adj" fmla="val 18669"/>
            </a:avLst>
          </a:prstGeom>
          <a:solidFill>
            <a:srgbClr val="547808"/>
          </a:solidFill>
          <a:ln w="7620">
            <a:solidFill>
              <a:srgbClr val="6D9121"/>
            </a:solidFill>
            <a:prstDash val="solid"/>
          </a:ln>
        </p:spPr>
      </p:sp>
      <p:sp>
        <p:nvSpPr>
          <p:cNvPr id="9" name="Text 6"/>
          <p:cNvSpPr/>
          <p:nvPr/>
        </p:nvSpPr>
        <p:spPr>
          <a:xfrm>
            <a:off x="4770001" y="3023235"/>
            <a:ext cx="34123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2</a:t>
            </a:r>
            <a:endParaRPr lang="en-US" sz="2650" dirty="0"/>
          </a:p>
        </p:txBody>
      </p:sp>
      <p:sp>
        <p:nvSpPr>
          <p:cNvPr id="10" name="Text 7"/>
          <p:cNvSpPr/>
          <p:nvPr/>
        </p:nvSpPr>
        <p:spPr>
          <a:xfrm>
            <a:off x="5422583" y="2873097"/>
            <a:ext cx="2835235" cy="354330"/>
          </a:xfrm>
          <a:prstGeom prst="rect">
            <a:avLst/>
          </a:prstGeom>
          <a:noFill/>
          <a:ln/>
        </p:spPr>
        <p:txBody>
          <a:bodyPr wrap="none" lIns="0" tIns="0" rIns="0" bIns="0" rtlCol="0" anchor="t"/>
          <a:lstStyle/>
          <a:p>
            <a:pPr marL="0" indent="0">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Метод проектів</a:t>
            </a:r>
            <a:endParaRPr lang="en-US" sz="2400" u="sng" dirty="0"/>
          </a:p>
        </p:txBody>
      </p:sp>
      <p:sp>
        <p:nvSpPr>
          <p:cNvPr id="11" name="Text 8"/>
          <p:cNvSpPr/>
          <p:nvPr/>
        </p:nvSpPr>
        <p:spPr>
          <a:xfrm>
            <a:off x="5422583" y="3363516"/>
            <a:ext cx="3636882" cy="1451610"/>
          </a:xfrm>
          <a:prstGeom prst="rect">
            <a:avLst/>
          </a:prstGeom>
          <a:noFill/>
          <a:ln/>
        </p:spPr>
        <p:txBody>
          <a:bodyPr wrap="square" lIns="0" tIns="0" rIns="0" bIns="0" rtlCol="0" anchor="t"/>
          <a:lstStyle/>
          <a:p>
            <a:pPr marL="0" indent="0">
              <a:lnSpc>
                <a:spcPts val="2850"/>
              </a:lnSpc>
              <a:buNone/>
            </a:pPr>
            <a:r>
              <a:rPr lang="en-US" sz="2400" dirty="0">
                <a:solidFill>
                  <a:srgbClr val="D7E5D8"/>
                </a:solidFill>
                <a:latin typeface="Syne" pitchFamily="34" charset="0"/>
                <a:ea typeface="Syne" pitchFamily="34" charset="-122"/>
                <a:cs typeface="Syne" pitchFamily="34" charset="-120"/>
              </a:rPr>
              <a:t>Реалізація проектів, які дають можливість застосовувати знання на практиці.</a:t>
            </a:r>
            <a:endParaRPr lang="en-US" sz="2400" dirty="0"/>
          </a:p>
        </p:txBody>
      </p:sp>
      <p:sp>
        <p:nvSpPr>
          <p:cNvPr id="12" name="Shape 9"/>
          <p:cNvSpPr/>
          <p:nvPr/>
        </p:nvSpPr>
        <p:spPr>
          <a:xfrm>
            <a:off x="793790" y="5362218"/>
            <a:ext cx="510302" cy="510302"/>
          </a:xfrm>
          <a:prstGeom prst="roundRect">
            <a:avLst>
              <a:gd name="adj" fmla="val 18669"/>
            </a:avLst>
          </a:prstGeom>
          <a:solidFill>
            <a:srgbClr val="547808"/>
          </a:solidFill>
          <a:ln w="7620">
            <a:solidFill>
              <a:srgbClr val="6D9121"/>
            </a:solidFill>
            <a:prstDash val="solid"/>
          </a:ln>
        </p:spPr>
      </p:sp>
      <p:sp>
        <p:nvSpPr>
          <p:cNvPr id="13" name="Text 10"/>
          <p:cNvSpPr/>
          <p:nvPr/>
        </p:nvSpPr>
        <p:spPr>
          <a:xfrm>
            <a:off x="869394" y="5447228"/>
            <a:ext cx="35897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3</a:t>
            </a:r>
            <a:endParaRPr lang="en-US" sz="2650" dirty="0"/>
          </a:p>
        </p:txBody>
      </p:sp>
      <p:sp>
        <p:nvSpPr>
          <p:cNvPr id="14" name="Text 11"/>
          <p:cNvSpPr/>
          <p:nvPr/>
        </p:nvSpPr>
        <p:spPr>
          <a:xfrm>
            <a:off x="1530906" y="5362218"/>
            <a:ext cx="2835235" cy="354330"/>
          </a:xfrm>
          <a:prstGeom prst="rect">
            <a:avLst/>
          </a:prstGeom>
          <a:noFill/>
          <a:ln/>
        </p:spPr>
        <p:txBody>
          <a:bodyPr wrap="none" lIns="0" tIns="0" rIns="0" bIns="0" rtlCol="0" anchor="t"/>
          <a:lstStyle/>
          <a:p>
            <a:pPr marL="0" indent="0">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Дискусії, дебати</a:t>
            </a:r>
            <a:endParaRPr lang="en-US" sz="2400" u="sng" dirty="0"/>
          </a:p>
        </p:txBody>
      </p:sp>
      <p:sp>
        <p:nvSpPr>
          <p:cNvPr id="15" name="Text 12"/>
          <p:cNvSpPr/>
          <p:nvPr/>
        </p:nvSpPr>
        <p:spPr>
          <a:xfrm>
            <a:off x="793790" y="5903040"/>
            <a:ext cx="3664863" cy="1451610"/>
          </a:xfrm>
          <a:prstGeom prst="rect">
            <a:avLst/>
          </a:prstGeom>
          <a:noFill/>
          <a:ln/>
        </p:spPr>
        <p:txBody>
          <a:bodyPr wrap="square" lIns="0" tIns="0" rIns="0" bIns="0" rtlCol="0" anchor="t"/>
          <a:lstStyle/>
          <a:p>
            <a:pPr marL="0" indent="0">
              <a:lnSpc>
                <a:spcPts val="2850"/>
              </a:lnSpc>
              <a:buNone/>
            </a:pPr>
            <a:r>
              <a:rPr lang="en-US" sz="2400" dirty="0">
                <a:solidFill>
                  <a:srgbClr val="D7E5D8"/>
                </a:solidFill>
                <a:latin typeface="Syne" pitchFamily="34" charset="0"/>
                <a:ea typeface="Syne" pitchFamily="34" charset="-122"/>
                <a:cs typeface="Syne" pitchFamily="34" charset="-120"/>
              </a:rPr>
              <a:t>Заохочення вільного обміну думками, формування критичного мислення.</a:t>
            </a:r>
            <a:endParaRPr lang="en-US" sz="2400" dirty="0"/>
          </a:p>
        </p:txBody>
      </p:sp>
      <p:sp>
        <p:nvSpPr>
          <p:cNvPr id="16" name="Shape 13"/>
          <p:cNvSpPr/>
          <p:nvPr/>
        </p:nvSpPr>
        <p:spPr>
          <a:xfrm>
            <a:off x="4685467" y="5362218"/>
            <a:ext cx="510302" cy="510302"/>
          </a:xfrm>
          <a:prstGeom prst="roundRect">
            <a:avLst>
              <a:gd name="adj" fmla="val 18669"/>
            </a:avLst>
          </a:prstGeom>
          <a:solidFill>
            <a:srgbClr val="547808"/>
          </a:solidFill>
          <a:ln w="7620">
            <a:solidFill>
              <a:srgbClr val="6D9121"/>
            </a:solidFill>
            <a:prstDash val="solid"/>
          </a:ln>
        </p:spPr>
      </p:sp>
      <p:sp>
        <p:nvSpPr>
          <p:cNvPr id="17" name="Text 14"/>
          <p:cNvSpPr/>
          <p:nvPr/>
        </p:nvSpPr>
        <p:spPr>
          <a:xfrm>
            <a:off x="4754523" y="5447228"/>
            <a:ext cx="372189"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4</a:t>
            </a:r>
            <a:endParaRPr lang="en-US" sz="2650" dirty="0"/>
          </a:p>
        </p:txBody>
      </p:sp>
      <p:sp>
        <p:nvSpPr>
          <p:cNvPr id="18" name="Text 15"/>
          <p:cNvSpPr/>
          <p:nvPr/>
        </p:nvSpPr>
        <p:spPr>
          <a:xfrm>
            <a:off x="5422583" y="5362218"/>
            <a:ext cx="2835235" cy="354330"/>
          </a:xfrm>
          <a:prstGeom prst="rect">
            <a:avLst/>
          </a:prstGeom>
          <a:noFill/>
          <a:ln/>
        </p:spPr>
        <p:txBody>
          <a:bodyPr wrap="none" lIns="0" tIns="0" rIns="0" bIns="0" rtlCol="0" anchor="t"/>
          <a:lstStyle/>
          <a:p>
            <a:pPr marL="0" indent="0">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Рольові ігри</a:t>
            </a:r>
            <a:endParaRPr lang="en-US" sz="2400" u="sng" dirty="0"/>
          </a:p>
        </p:txBody>
      </p:sp>
      <p:sp>
        <p:nvSpPr>
          <p:cNvPr id="19" name="Text 16"/>
          <p:cNvSpPr/>
          <p:nvPr/>
        </p:nvSpPr>
        <p:spPr>
          <a:xfrm>
            <a:off x="5307153" y="5903040"/>
            <a:ext cx="3725464" cy="1088708"/>
          </a:xfrm>
          <a:prstGeom prst="rect">
            <a:avLst/>
          </a:prstGeom>
          <a:noFill/>
          <a:ln/>
        </p:spPr>
        <p:txBody>
          <a:bodyPr wrap="square" lIns="0" tIns="0" rIns="0" bIns="0" rtlCol="0" anchor="t"/>
          <a:lstStyle/>
          <a:p>
            <a:pPr marL="0" indent="0">
              <a:lnSpc>
                <a:spcPts val="2850"/>
              </a:lnSpc>
              <a:buNone/>
            </a:pPr>
            <a:r>
              <a:rPr lang="en-US" sz="2400" dirty="0">
                <a:solidFill>
                  <a:srgbClr val="D7E5D8"/>
                </a:solidFill>
                <a:latin typeface="Syne" pitchFamily="34" charset="0"/>
                <a:ea typeface="Syne" pitchFamily="34" charset="-122"/>
                <a:cs typeface="Syne" pitchFamily="34" charset="-120"/>
              </a:rPr>
              <a:t>Застосування ігрових прийомів, що підвищують інтерес до навчання.</a:t>
            </a:r>
            <a:endParaRPr lang="en-US" sz="2400" dirty="0"/>
          </a:p>
        </p:txBody>
      </p:sp>
    </p:spTree>
    <p:extLst>
      <p:ext uri="{BB962C8B-B14F-4D97-AF65-F5344CB8AC3E}">
        <p14:creationId xmlns:p14="http://schemas.microsoft.com/office/powerpoint/2010/main" val="13372299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0902" y="610433"/>
            <a:ext cx="7594997" cy="1383030"/>
          </a:xfrm>
          <a:prstGeom prst="rect">
            <a:avLst/>
          </a:prstGeom>
          <a:noFill/>
          <a:ln/>
        </p:spPr>
        <p:txBody>
          <a:bodyPr wrap="square" lIns="0" tIns="0" rIns="0" bIns="0" rtlCol="0" anchor="t"/>
          <a:lstStyle/>
          <a:p>
            <a:pPr marL="0" indent="0">
              <a:lnSpc>
                <a:spcPts val="5400"/>
              </a:lnSpc>
              <a:buNone/>
            </a:pPr>
            <a:r>
              <a:rPr lang="en-US" sz="4350" b="1" dirty="0">
                <a:solidFill>
                  <a:srgbClr val="F0F4F1"/>
                </a:solidFill>
                <a:latin typeface="Syne Extra Bold" pitchFamily="34" charset="0"/>
                <a:ea typeface="Syne Extra Bold" pitchFamily="34" charset="-122"/>
                <a:cs typeface="Syne Extra Bold" pitchFamily="34" charset="-120"/>
              </a:rPr>
              <a:t>Поєднання традиційних та інноваційних засобів</a:t>
            </a:r>
            <a:endParaRPr lang="en-US" sz="4350" dirty="0"/>
          </a:p>
        </p:txBody>
      </p:sp>
      <p:pic>
        <p:nvPicPr>
          <p:cNvPr id="4" name="Image 1" descr="preencoded.png"/>
          <p:cNvPicPr>
            <a:picLocks noChangeAspect="1"/>
          </p:cNvPicPr>
          <p:nvPr/>
        </p:nvPicPr>
        <p:blipFill>
          <a:blip r:embed="rId4"/>
          <a:stretch>
            <a:fillRect/>
          </a:stretch>
        </p:blipFill>
        <p:spPr>
          <a:xfrm>
            <a:off x="6260902" y="2325291"/>
            <a:ext cx="553164" cy="553164"/>
          </a:xfrm>
          <a:prstGeom prst="rect">
            <a:avLst/>
          </a:prstGeom>
        </p:spPr>
      </p:pic>
      <p:sp>
        <p:nvSpPr>
          <p:cNvPr id="5" name="Text 1"/>
          <p:cNvSpPr/>
          <p:nvPr/>
        </p:nvSpPr>
        <p:spPr>
          <a:xfrm>
            <a:off x="6413302" y="3099673"/>
            <a:ext cx="2766179" cy="345638"/>
          </a:xfrm>
          <a:prstGeom prst="rect">
            <a:avLst/>
          </a:prstGeom>
          <a:noFill/>
          <a:ln/>
        </p:spPr>
        <p:txBody>
          <a:bodyPr wrap="none" lIns="0" tIns="0" rIns="0" bIns="0" rtlCol="0" anchor="t"/>
          <a:lstStyle/>
          <a:p>
            <a:pPr marL="0" indent="0" algn="l">
              <a:lnSpc>
                <a:spcPts val="2700"/>
              </a:lnSpc>
              <a:buNone/>
            </a:pPr>
            <a:r>
              <a:rPr lang="en-US" sz="2400" b="1" u="sng" dirty="0">
                <a:solidFill>
                  <a:srgbClr val="D7E5D8"/>
                </a:solidFill>
                <a:latin typeface="Syne Extra Bold" pitchFamily="34" charset="0"/>
                <a:ea typeface="Syne Extra Bold" pitchFamily="34" charset="-122"/>
                <a:cs typeface="Syne Extra Bold" pitchFamily="34" charset="-120"/>
              </a:rPr>
              <a:t>Підручники</a:t>
            </a:r>
            <a:endParaRPr lang="en-US" sz="2400" u="sng" dirty="0"/>
          </a:p>
        </p:txBody>
      </p:sp>
      <p:sp>
        <p:nvSpPr>
          <p:cNvPr id="6" name="Text 2"/>
          <p:cNvSpPr/>
          <p:nvPr/>
        </p:nvSpPr>
        <p:spPr>
          <a:xfrm>
            <a:off x="6413302" y="3578066"/>
            <a:ext cx="3631525" cy="708184"/>
          </a:xfrm>
          <a:prstGeom prst="rect">
            <a:avLst/>
          </a:prstGeom>
          <a:noFill/>
          <a:ln/>
        </p:spPr>
        <p:txBody>
          <a:bodyPr wrap="square" lIns="0" tIns="0" rIns="0" bIns="0" rtlCol="0" anchor="t"/>
          <a:lstStyle/>
          <a:p>
            <a:pPr marL="0" indent="0" algn="l">
              <a:lnSpc>
                <a:spcPts val="2750"/>
              </a:lnSpc>
              <a:buNone/>
            </a:pPr>
            <a:r>
              <a:rPr lang="en-US" sz="2400" dirty="0">
                <a:solidFill>
                  <a:srgbClr val="D7E5D8"/>
                </a:solidFill>
                <a:latin typeface="Syne" pitchFamily="34" charset="0"/>
                <a:ea typeface="Syne" pitchFamily="34" charset="-122"/>
                <a:cs typeface="Syne" pitchFamily="34" charset="-120"/>
              </a:rPr>
              <a:t>Традиційні джерела інформації, що забезпечують базові знання.</a:t>
            </a:r>
            <a:endParaRPr lang="en-US" sz="2400" dirty="0"/>
          </a:p>
        </p:txBody>
      </p:sp>
      <p:pic>
        <p:nvPicPr>
          <p:cNvPr id="7" name="Image 2" descr="preencoded.png"/>
          <p:cNvPicPr>
            <a:picLocks noChangeAspect="1"/>
          </p:cNvPicPr>
          <p:nvPr/>
        </p:nvPicPr>
        <p:blipFill>
          <a:blip r:embed="rId5"/>
          <a:stretch>
            <a:fillRect/>
          </a:stretch>
        </p:blipFill>
        <p:spPr>
          <a:xfrm>
            <a:off x="10224254" y="2325291"/>
            <a:ext cx="553164" cy="553164"/>
          </a:xfrm>
          <a:prstGeom prst="rect">
            <a:avLst/>
          </a:prstGeom>
        </p:spPr>
      </p:pic>
      <p:sp>
        <p:nvSpPr>
          <p:cNvPr id="8" name="Text 3"/>
          <p:cNvSpPr/>
          <p:nvPr/>
        </p:nvSpPr>
        <p:spPr>
          <a:xfrm>
            <a:off x="10376654" y="3099673"/>
            <a:ext cx="2766179" cy="345638"/>
          </a:xfrm>
          <a:prstGeom prst="rect">
            <a:avLst/>
          </a:prstGeom>
          <a:noFill/>
          <a:ln/>
        </p:spPr>
        <p:txBody>
          <a:bodyPr wrap="none" lIns="0" tIns="0" rIns="0" bIns="0" rtlCol="0" anchor="t"/>
          <a:lstStyle/>
          <a:p>
            <a:pPr marL="0" indent="0" algn="l">
              <a:lnSpc>
                <a:spcPts val="2700"/>
              </a:lnSpc>
              <a:buNone/>
            </a:pPr>
            <a:r>
              <a:rPr lang="en-US" sz="2400" b="1" u="sng" dirty="0">
                <a:solidFill>
                  <a:srgbClr val="D7E5D8"/>
                </a:solidFill>
                <a:latin typeface="Syne Extra Bold" pitchFamily="34" charset="0"/>
                <a:ea typeface="Syne Extra Bold" pitchFamily="34" charset="-122"/>
                <a:cs typeface="Syne Extra Bold" pitchFamily="34" charset="-120"/>
              </a:rPr>
              <a:t>Інтернет-ресурси</a:t>
            </a:r>
            <a:endParaRPr lang="en-US" sz="2400" u="sng" dirty="0"/>
          </a:p>
        </p:txBody>
      </p:sp>
      <p:sp>
        <p:nvSpPr>
          <p:cNvPr id="9" name="Text 4"/>
          <p:cNvSpPr/>
          <p:nvPr/>
        </p:nvSpPr>
        <p:spPr>
          <a:xfrm>
            <a:off x="10376654" y="3578066"/>
            <a:ext cx="3631644" cy="1062276"/>
          </a:xfrm>
          <a:prstGeom prst="rect">
            <a:avLst/>
          </a:prstGeom>
          <a:noFill/>
          <a:ln/>
        </p:spPr>
        <p:txBody>
          <a:bodyPr wrap="square" lIns="0" tIns="0" rIns="0" bIns="0" rtlCol="0" anchor="t"/>
          <a:lstStyle/>
          <a:p>
            <a:pPr marL="0" indent="0" algn="l">
              <a:lnSpc>
                <a:spcPts val="2750"/>
              </a:lnSpc>
              <a:buNone/>
            </a:pPr>
            <a:r>
              <a:rPr lang="en-US" sz="2400" dirty="0">
                <a:solidFill>
                  <a:srgbClr val="D7E5D8"/>
                </a:solidFill>
                <a:latin typeface="Syne" pitchFamily="34" charset="0"/>
                <a:ea typeface="Syne" pitchFamily="34" charset="-122"/>
                <a:cs typeface="Syne" pitchFamily="34" charset="-120"/>
              </a:rPr>
              <a:t>Доступ до актуальної інформації, онлайн-платформ, електронних бібліотек.</a:t>
            </a:r>
            <a:endParaRPr lang="en-US" sz="2400" dirty="0"/>
          </a:p>
        </p:txBody>
      </p:sp>
      <p:pic>
        <p:nvPicPr>
          <p:cNvPr id="10" name="Image 3" descr="preencoded.png"/>
          <p:cNvPicPr>
            <a:picLocks noChangeAspect="1"/>
          </p:cNvPicPr>
          <p:nvPr/>
        </p:nvPicPr>
        <p:blipFill>
          <a:blip r:embed="rId6"/>
          <a:stretch>
            <a:fillRect/>
          </a:stretch>
        </p:blipFill>
        <p:spPr>
          <a:xfrm>
            <a:off x="6260902" y="5304115"/>
            <a:ext cx="553164" cy="553164"/>
          </a:xfrm>
          <a:prstGeom prst="rect">
            <a:avLst/>
          </a:prstGeom>
        </p:spPr>
      </p:pic>
      <p:sp>
        <p:nvSpPr>
          <p:cNvPr id="11" name="Text 5"/>
          <p:cNvSpPr/>
          <p:nvPr/>
        </p:nvSpPr>
        <p:spPr>
          <a:xfrm>
            <a:off x="6413302" y="6078498"/>
            <a:ext cx="2766179" cy="345638"/>
          </a:xfrm>
          <a:prstGeom prst="rect">
            <a:avLst/>
          </a:prstGeom>
          <a:noFill/>
          <a:ln/>
        </p:spPr>
        <p:txBody>
          <a:bodyPr wrap="none" lIns="0" tIns="0" rIns="0" bIns="0" rtlCol="0" anchor="t"/>
          <a:lstStyle/>
          <a:p>
            <a:pPr marL="0" indent="0" algn="l">
              <a:lnSpc>
                <a:spcPts val="2700"/>
              </a:lnSpc>
              <a:buNone/>
            </a:pPr>
            <a:r>
              <a:rPr lang="en-US" sz="2400" b="1" u="sng" dirty="0">
                <a:solidFill>
                  <a:srgbClr val="D7E5D8"/>
                </a:solidFill>
                <a:latin typeface="Syne Extra Bold" pitchFamily="34" charset="0"/>
                <a:ea typeface="Syne Extra Bold" pitchFamily="34" charset="-122"/>
                <a:cs typeface="Syne Extra Bold" pitchFamily="34" charset="-120"/>
              </a:rPr>
              <a:t>Презентації</a:t>
            </a:r>
            <a:endParaRPr lang="en-US" sz="2400" u="sng" dirty="0"/>
          </a:p>
        </p:txBody>
      </p:sp>
      <p:sp>
        <p:nvSpPr>
          <p:cNvPr id="12" name="Text 6"/>
          <p:cNvSpPr/>
          <p:nvPr/>
        </p:nvSpPr>
        <p:spPr>
          <a:xfrm>
            <a:off x="6413302" y="6556891"/>
            <a:ext cx="3631525" cy="1062276"/>
          </a:xfrm>
          <a:prstGeom prst="rect">
            <a:avLst/>
          </a:prstGeom>
          <a:noFill/>
          <a:ln/>
        </p:spPr>
        <p:txBody>
          <a:bodyPr wrap="square" lIns="0" tIns="0" rIns="0" bIns="0" rtlCol="0" anchor="t"/>
          <a:lstStyle/>
          <a:p>
            <a:pPr marL="0" indent="0" algn="l">
              <a:lnSpc>
                <a:spcPts val="2750"/>
              </a:lnSpc>
              <a:buNone/>
            </a:pPr>
            <a:r>
              <a:rPr lang="en-US" sz="2400" dirty="0">
                <a:solidFill>
                  <a:srgbClr val="D7E5D8"/>
                </a:solidFill>
                <a:latin typeface="Syne" pitchFamily="34" charset="0"/>
                <a:ea typeface="Syne" pitchFamily="34" charset="-122"/>
                <a:cs typeface="Syne" pitchFamily="34" charset="-120"/>
              </a:rPr>
              <a:t>Наочне подання інформації, можливість візуалізації складних процесів.</a:t>
            </a:r>
            <a:endParaRPr lang="en-US" sz="2400" dirty="0"/>
          </a:p>
        </p:txBody>
      </p:sp>
      <p:pic>
        <p:nvPicPr>
          <p:cNvPr id="13" name="Image 4" descr="preencoded.png"/>
          <p:cNvPicPr>
            <a:picLocks noChangeAspect="1"/>
          </p:cNvPicPr>
          <p:nvPr/>
        </p:nvPicPr>
        <p:blipFill>
          <a:blip r:embed="rId7"/>
          <a:stretch>
            <a:fillRect/>
          </a:stretch>
        </p:blipFill>
        <p:spPr>
          <a:xfrm>
            <a:off x="10224254" y="5304115"/>
            <a:ext cx="553164" cy="553164"/>
          </a:xfrm>
          <a:prstGeom prst="rect">
            <a:avLst/>
          </a:prstGeom>
        </p:spPr>
      </p:pic>
      <p:sp>
        <p:nvSpPr>
          <p:cNvPr id="14" name="Text 7"/>
          <p:cNvSpPr/>
          <p:nvPr/>
        </p:nvSpPr>
        <p:spPr>
          <a:xfrm>
            <a:off x="10224254" y="6078498"/>
            <a:ext cx="2766179" cy="345638"/>
          </a:xfrm>
          <a:prstGeom prst="rect">
            <a:avLst/>
          </a:prstGeom>
          <a:noFill/>
          <a:ln/>
        </p:spPr>
        <p:txBody>
          <a:bodyPr wrap="none" lIns="0" tIns="0" rIns="0" bIns="0" rtlCol="0" anchor="t"/>
          <a:lstStyle/>
          <a:p>
            <a:pPr marL="0" indent="0" algn="l">
              <a:lnSpc>
                <a:spcPts val="2700"/>
              </a:lnSpc>
              <a:buNone/>
            </a:pPr>
            <a:r>
              <a:rPr lang="en-US" sz="2400" b="1" u="sng" dirty="0">
                <a:solidFill>
                  <a:srgbClr val="D7E5D8"/>
                </a:solidFill>
                <a:latin typeface="Syne Extra Bold" pitchFamily="34" charset="0"/>
                <a:ea typeface="Syne Extra Bold" pitchFamily="34" charset="-122"/>
                <a:cs typeface="Syne Extra Bold" pitchFamily="34" charset="-120"/>
              </a:rPr>
              <a:t>Відеоматеріали</a:t>
            </a:r>
            <a:endParaRPr lang="en-US" sz="2400" u="sng" dirty="0"/>
          </a:p>
        </p:txBody>
      </p:sp>
      <p:sp>
        <p:nvSpPr>
          <p:cNvPr id="15" name="Text 8"/>
          <p:cNvSpPr/>
          <p:nvPr/>
        </p:nvSpPr>
        <p:spPr>
          <a:xfrm>
            <a:off x="10224254" y="6556891"/>
            <a:ext cx="3631644" cy="708184"/>
          </a:xfrm>
          <a:prstGeom prst="rect">
            <a:avLst/>
          </a:prstGeom>
          <a:noFill/>
          <a:ln/>
        </p:spPr>
        <p:txBody>
          <a:bodyPr wrap="square" lIns="0" tIns="0" rIns="0" bIns="0" rtlCol="0" anchor="t"/>
          <a:lstStyle/>
          <a:p>
            <a:pPr marL="0" indent="0" algn="l">
              <a:lnSpc>
                <a:spcPts val="2750"/>
              </a:lnSpc>
              <a:buNone/>
            </a:pPr>
            <a:r>
              <a:rPr lang="en-US" sz="2400" dirty="0">
                <a:solidFill>
                  <a:srgbClr val="D7E5D8"/>
                </a:solidFill>
                <a:latin typeface="Syne" pitchFamily="34" charset="0"/>
                <a:ea typeface="Syne" pitchFamily="34" charset="-122"/>
                <a:cs typeface="Syne" pitchFamily="34" charset="-120"/>
              </a:rPr>
              <a:t>Ілюстрація складних понять, візуалізація процесів, мотивація.</a:t>
            </a:r>
            <a:endParaRPr lang="en-US" sz="2400" dirty="0"/>
          </a:p>
        </p:txBody>
      </p:sp>
    </p:spTree>
    <p:extLst>
      <p:ext uri="{BB962C8B-B14F-4D97-AF65-F5344CB8AC3E}">
        <p14:creationId xmlns:p14="http://schemas.microsoft.com/office/powerpoint/2010/main" val="3036026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2908" y="500420"/>
            <a:ext cx="7870984" cy="1136571"/>
          </a:xfrm>
          <a:prstGeom prst="rect">
            <a:avLst/>
          </a:prstGeom>
          <a:noFill/>
          <a:ln/>
        </p:spPr>
        <p:txBody>
          <a:bodyPr wrap="square" lIns="0" tIns="0" rIns="0" bIns="0" rtlCol="0" anchor="t"/>
          <a:lstStyle/>
          <a:p>
            <a:pPr marL="0" indent="0">
              <a:lnSpc>
                <a:spcPts val="4450"/>
              </a:lnSpc>
              <a:buNone/>
            </a:pPr>
            <a:r>
              <a:rPr lang="en-US" sz="3550" b="1" dirty="0">
                <a:solidFill>
                  <a:srgbClr val="F0F4F1"/>
                </a:solidFill>
                <a:latin typeface="Syne Extra Bold" pitchFamily="34" charset="0"/>
                <a:ea typeface="Syne Extra Bold" pitchFamily="34" charset="-122"/>
                <a:cs typeface="Syne Extra Bold" pitchFamily="34" charset="-120"/>
              </a:rPr>
              <a:t>Активізація пізнавальної діяльності</a:t>
            </a:r>
            <a:endParaRPr lang="en-US" sz="3550" dirty="0"/>
          </a:p>
        </p:txBody>
      </p:sp>
      <p:pic>
        <p:nvPicPr>
          <p:cNvPr id="4" name="Image 1" descr="preencoded.png"/>
          <p:cNvPicPr>
            <a:picLocks noChangeAspect="1"/>
          </p:cNvPicPr>
          <p:nvPr/>
        </p:nvPicPr>
        <p:blipFill>
          <a:blip r:embed="rId4">
            <a:duotone>
              <a:schemeClr val="bg2">
                <a:shade val="45000"/>
                <a:satMod val="135000"/>
              </a:schemeClr>
              <a:prstClr val="white"/>
            </a:duotone>
          </a:blip>
          <a:stretch>
            <a:fillRect/>
          </a:stretch>
        </p:blipFill>
        <p:spPr>
          <a:xfrm>
            <a:off x="6122908" y="1909763"/>
            <a:ext cx="909280" cy="1454825"/>
          </a:xfrm>
          <a:prstGeom prst="rect">
            <a:avLst/>
          </a:prstGeom>
        </p:spPr>
      </p:pic>
      <p:sp>
        <p:nvSpPr>
          <p:cNvPr id="5" name="Text 1"/>
          <p:cNvSpPr/>
          <p:nvPr/>
        </p:nvSpPr>
        <p:spPr>
          <a:xfrm>
            <a:off x="7304961" y="2091571"/>
            <a:ext cx="2273260" cy="284083"/>
          </a:xfrm>
          <a:prstGeom prst="rect">
            <a:avLst/>
          </a:prstGeom>
          <a:noFill/>
          <a:ln/>
        </p:spPr>
        <p:txBody>
          <a:bodyPr wrap="none" lIns="0" tIns="0" rIns="0" bIns="0" rtlCol="0" anchor="t"/>
          <a:lstStyle/>
          <a:p>
            <a:pPr marL="0" indent="0" algn="l">
              <a:lnSpc>
                <a:spcPts val="2200"/>
              </a:lnSpc>
              <a:buNone/>
            </a:pPr>
            <a:r>
              <a:rPr lang="en-US" sz="2400" b="1" u="sng" dirty="0">
                <a:solidFill>
                  <a:srgbClr val="D7E5D8"/>
                </a:solidFill>
                <a:latin typeface="Syne Extra Bold" pitchFamily="34" charset="0"/>
                <a:ea typeface="Syne Extra Bold" pitchFamily="34" charset="-122"/>
                <a:cs typeface="Syne Extra Bold" pitchFamily="34" charset="-120"/>
              </a:rPr>
              <a:t>Запитання</a:t>
            </a:r>
            <a:endParaRPr lang="en-US" sz="2400" u="sng" dirty="0"/>
          </a:p>
        </p:txBody>
      </p:sp>
      <p:sp>
        <p:nvSpPr>
          <p:cNvPr id="6" name="Text 2"/>
          <p:cNvSpPr/>
          <p:nvPr/>
        </p:nvSpPr>
        <p:spPr>
          <a:xfrm>
            <a:off x="7304961" y="2484715"/>
            <a:ext cx="6688931" cy="290870"/>
          </a:xfrm>
          <a:prstGeom prst="rect">
            <a:avLst/>
          </a:prstGeom>
          <a:noFill/>
          <a:ln/>
        </p:spPr>
        <p:txBody>
          <a:bodyPr wrap="none" lIns="0" tIns="0" rIns="0" bIns="0" rtlCol="0" anchor="t"/>
          <a:lstStyle/>
          <a:p>
            <a:pPr marL="0" indent="0" algn="l">
              <a:lnSpc>
                <a:spcPts val="2250"/>
              </a:lnSpc>
              <a:buNone/>
            </a:pPr>
            <a:r>
              <a:rPr lang="en-US" sz="2400" dirty="0">
                <a:solidFill>
                  <a:srgbClr val="D7E5D8"/>
                </a:solidFill>
                <a:latin typeface="Syne" pitchFamily="34" charset="0"/>
                <a:ea typeface="Syne" pitchFamily="34" charset="-122"/>
                <a:cs typeface="Syne" pitchFamily="34" charset="-120"/>
              </a:rPr>
              <a:t>Стимулювання критичного мислення, </a:t>
            </a:r>
            <a:endParaRPr lang="uk-UA" sz="2400" dirty="0" smtClean="0">
              <a:solidFill>
                <a:srgbClr val="D7E5D8"/>
              </a:solidFill>
              <a:latin typeface="Syne" pitchFamily="34" charset="0"/>
              <a:ea typeface="Syne" pitchFamily="34" charset="-122"/>
              <a:cs typeface="Syne" pitchFamily="34" charset="-120"/>
            </a:endParaRPr>
          </a:p>
          <a:p>
            <a:pPr marL="0" indent="0" algn="l">
              <a:lnSpc>
                <a:spcPts val="2250"/>
              </a:lnSpc>
              <a:buNone/>
            </a:pPr>
            <a:r>
              <a:rPr lang="en-US" sz="2400" dirty="0" err="1" smtClean="0">
                <a:solidFill>
                  <a:srgbClr val="D7E5D8"/>
                </a:solidFill>
                <a:latin typeface="Syne" pitchFamily="34" charset="0"/>
                <a:ea typeface="Syne" pitchFamily="34" charset="-122"/>
                <a:cs typeface="Syne" pitchFamily="34" charset="-120"/>
              </a:rPr>
              <a:t>заохочення</a:t>
            </a:r>
            <a:r>
              <a:rPr lang="en-US" sz="2400" dirty="0" smtClean="0">
                <a:solidFill>
                  <a:srgbClr val="D7E5D8"/>
                </a:solidFill>
                <a:latin typeface="Syne" pitchFamily="34" charset="0"/>
                <a:ea typeface="Syne" pitchFamily="34" charset="-122"/>
                <a:cs typeface="Syne" pitchFamily="34" charset="-120"/>
              </a:rPr>
              <a:t> </a:t>
            </a:r>
            <a:r>
              <a:rPr lang="en-US" sz="2400" dirty="0">
                <a:solidFill>
                  <a:srgbClr val="D7E5D8"/>
                </a:solidFill>
                <a:latin typeface="Syne" pitchFamily="34" charset="0"/>
                <a:ea typeface="Syne" pitchFamily="34" charset="-122"/>
                <a:cs typeface="Syne" pitchFamily="34" charset="-120"/>
              </a:rPr>
              <a:t>до пошуку відповідей.</a:t>
            </a:r>
            <a:endParaRPr lang="en-US" sz="2400" dirty="0"/>
          </a:p>
        </p:txBody>
      </p:sp>
      <p:pic>
        <p:nvPicPr>
          <p:cNvPr id="7" name="Image 2" descr="preencoded.png"/>
          <p:cNvPicPr>
            <a:picLocks noChangeAspect="1"/>
          </p:cNvPicPr>
          <p:nvPr/>
        </p:nvPicPr>
        <p:blipFill>
          <a:blip r:embed="rId5"/>
          <a:stretch>
            <a:fillRect/>
          </a:stretch>
        </p:blipFill>
        <p:spPr>
          <a:xfrm>
            <a:off x="6122908" y="3364587"/>
            <a:ext cx="909280" cy="1454825"/>
          </a:xfrm>
          <a:prstGeom prst="rect">
            <a:avLst/>
          </a:prstGeom>
        </p:spPr>
      </p:pic>
      <p:sp>
        <p:nvSpPr>
          <p:cNvPr id="8" name="Text 3"/>
          <p:cNvSpPr/>
          <p:nvPr/>
        </p:nvSpPr>
        <p:spPr>
          <a:xfrm>
            <a:off x="7304961" y="3546396"/>
            <a:ext cx="2273260" cy="284083"/>
          </a:xfrm>
          <a:prstGeom prst="rect">
            <a:avLst/>
          </a:prstGeom>
          <a:noFill/>
          <a:ln/>
        </p:spPr>
        <p:txBody>
          <a:bodyPr wrap="none" lIns="0" tIns="0" rIns="0" bIns="0" rtlCol="0" anchor="t"/>
          <a:lstStyle/>
          <a:p>
            <a:pPr marL="0" indent="0" algn="l">
              <a:lnSpc>
                <a:spcPts val="2200"/>
              </a:lnSpc>
              <a:buNone/>
            </a:pPr>
            <a:r>
              <a:rPr lang="en-US" sz="2400" b="1" u="sng" dirty="0">
                <a:solidFill>
                  <a:srgbClr val="D7E5D8"/>
                </a:solidFill>
                <a:latin typeface="Syne Extra Bold" pitchFamily="34" charset="0"/>
                <a:ea typeface="Syne Extra Bold" pitchFamily="34" charset="-122"/>
                <a:cs typeface="Syne Extra Bold" pitchFamily="34" charset="-120"/>
              </a:rPr>
              <a:t>Обговорення</a:t>
            </a:r>
            <a:endParaRPr lang="en-US" sz="2400" u="sng" dirty="0"/>
          </a:p>
        </p:txBody>
      </p:sp>
      <p:sp>
        <p:nvSpPr>
          <p:cNvPr id="9" name="Text 4"/>
          <p:cNvSpPr/>
          <p:nvPr/>
        </p:nvSpPr>
        <p:spPr>
          <a:xfrm>
            <a:off x="7304961" y="3939540"/>
            <a:ext cx="6688931" cy="581739"/>
          </a:xfrm>
          <a:prstGeom prst="rect">
            <a:avLst/>
          </a:prstGeom>
          <a:noFill/>
          <a:ln/>
        </p:spPr>
        <p:txBody>
          <a:bodyPr wrap="square" lIns="0" tIns="0" rIns="0" bIns="0" rtlCol="0" anchor="t"/>
          <a:lstStyle/>
          <a:p>
            <a:pPr marL="0" indent="0" algn="l">
              <a:lnSpc>
                <a:spcPts val="2250"/>
              </a:lnSpc>
              <a:buNone/>
            </a:pPr>
            <a:r>
              <a:rPr lang="en-US" sz="2400" dirty="0">
                <a:solidFill>
                  <a:srgbClr val="D7E5D8"/>
                </a:solidFill>
                <a:latin typeface="Syne" pitchFamily="34" charset="0"/>
                <a:ea typeface="Syne" pitchFamily="34" charset="-122"/>
                <a:cs typeface="Syne" pitchFamily="34" charset="-120"/>
              </a:rPr>
              <a:t>Обмін думками, формування спільної думки, розвиток комунікативних навичок.</a:t>
            </a:r>
            <a:endParaRPr lang="en-US" sz="2400" dirty="0"/>
          </a:p>
        </p:txBody>
      </p:sp>
      <p:pic>
        <p:nvPicPr>
          <p:cNvPr id="10" name="Image 3" descr="preencoded.png"/>
          <p:cNvPicPr>
            <a:picLocks noChangeAspect="1"/>
          </p:cNvPicPr>
          <p:nvPr/>
        </p:nvPicPr>
        <p:blipFill>
          <a:blip r:embed="rId6">
            <a:duotone>
              <a:schemeClr val="accent2">
                <a:shade val="45000"/>
                <a:satMod val="135000"/>
              </a:schemeClr>
              <a:prstClr val="white"/>
            </a:duotone>
          </a:blip>
          <a:stretch>
            <a:fillRect/>
          </a:stretch>
        </p:blipFill>
        <p:spPr>
          <a:xfrm>
            <a:off x="6122908" y="4819412"/>
            <a:ext cx="909280" cy="1454825"/>
          </a:xfrm>
          <a:prstGeom prst="rect">
            <a:avLst/>
          </a:prstGeom>
        </p:spPr>
      </p:pic>
      <p:sp>
        <p:nvSpPr>
          <p:cNvPr id="11" name="Text 5"/>
          <p:cNvSpPr/>
          <p:nvPr/>
        </p:nvSpPr>
        <p:spPr>
          <a:xfrm>
            <a:off x="7304961" y="5001220"/>
            <a:ext cx="2450425" cy="284083"/>
          </a:xfrm>
          <a:prstGeom prst="rect">
            <a:avLst/>
          </a:prstGeom>
          <a:noFill/>
          <a:ln/>
        </p:spPr>
        <p:txBody>
          <a:bodyPr wrap="none" lIns="0" tIns="0" rIns="0" bIns="0" rtlCol="0" anchor="t"/>
          <a:lstStyle/>
          <a:p>
            <a:pPr marL="0" indent="0" algn="l">
              <a:lnSpc>
                <a:spcPts val="2200"/>
              </a:lnSpc>
              <a:buNone/>
            </a:pPr>
            <a:r>
              <a:rPr lang="en-US" sz="2400" b="1" u="sng" dirty="0">
                <a:solidFill>
                  <a:srgbClr val="D7E5D8"/>
                </a:solidFill>
                <a:latin typeface="Syne Extra Bold" pitchFamily="34" charset="0"/>
                <a:ea typeface="Syne Extra Bold" pitchFamily="34" charset="-122"/>
                <a:cs typeface="Syne Extra Bold" pitchFamily="34" charset="-120"/>
              </a:rPr>
              <a:t>Практичні</a:t>
            </a:r>
            <a:r>
              <a:rPr lang="en-US" sz="2400" b="1" dirty="0">
                <a:solidFill>
                  <a:srgbClr val="D7E5D8"/>
                </a:solidFill>
                <a:latin typeface="Syne Extra Bold" pitchFamily="34" charset="0"/>
                <a:ea typeface="Syne Extra Bold" pitchFamily="34" charset="-122"/>
                <a:cs typeface="Syne Extra Bold" pitchFamily="34" charset="-120"/>
              </a:rPr>
              <a:t> завдання</a:t>
            </a:r>
            <a:endParaRPr lang="en-US" sz="2400" dirty="0"/>
          </a:p>
        </p:txBody>
      </p:sp>
      <p:sp>
        <p:nvSpPr>
          <p:cNvPr id="12" name="Text 6"/>
          <p:cNvSpPr/>
          <p:nvPr/>
        </p:nvSpPr>
        <p:spPr>
          <a:xfrm>
            <a:off x="7304961" y="5394365"/>
            <a:ext cx="6688931" cy="290870"/>
          </a:xfrm>
          <a:prstGeom prst="rect">
            <a:avLst/>
          </a:prstGeom>
          <a:noFill/>
          <a:ln/>
        </p:spPr>
        <p:txBody>
          <a:bodyPr wrap="none" lIns="0" tIns="0" rIns="0" bIns="0" rtlCol="0" anchor="t"/>
          <a:lstStyle/>
          <a:p>
            <a:pPr marL="0" indent="0" algn="l">
              <a:lnSpc>
                <a:spcPts val="2250"/>
              </a:lnSpc>
              <a:buNone/>
            </a:pPr>
            <a:r>
              <a:rPr lang="en-US" sz="2400" dirty="0">
                <a:solidFill>
                  <a:srgbClr val="D7E5D8"/>
                </a:solidFill>
                <a:latin typeface="Syne" pitchFamily="34" charset="0"/>
                <a:ea typeface="Syne" pitchFamily="34" charset="-122"/>
                <a:cs typeface="Syne" pitchFamily="34" charset="-120"/>
              </a:rPr>
              <a:t>Застосування знань на практиці, </a:t>
            </a:r>
            <a:r>
              <a:rPr lang="en-US" sz="2400" dirty="0" err="1">
                <a:solidFill>
                  <a:srgbClr val="D7E5D8"/>
                </a:solidFill>
                <a:latin typeface="Syne" pitchFamily="34" charset="0"/>
                <a:ea typeface="Syne" pitchFamily="34" charset="-122"/>
                <a:cs typeface="Syne" pitchFamily="34" charset="-120"/>
              </a:rPr>
              <a:t>розвиток</a:t>
            </a:r>
            <a:r>
              <a:rPr lang="en-US" sz="2400" dirty="0">
                <a:solidFill>
                  <a:srgbClr val="D7E5D8"/>
                </a:solidFill>
                <a:latin typeface="Syne" pitchFamily="34" charset="0"/>
                <a:ea typeface="Syne" pitchFamily="34" charset="-122"/>
                <a:cs typeface="Syne" pitchFamily="34" charset="-120"/>
              </a:rPr>
              <a:t> </a:t>
            </a:r>
            <a:endParaRPr lang="uk-UA" sz="2400" dirty="0" smtClean="0">
              <a:solidFill>
                <a:srgbClr val="D7E5D8"/>
              </a:solidFill>
              <a:latin typeface="Syne" pitchFamily="34" charset="0"/>
              <a:ea typeface="Syne" pitchFamily="34" charset="-122"/>
              <a:cs typeface="Syne" pitchFamily="34" charset="-120"/>
            </a:endParaRPr>
          </a:p>
          <a:p>
            <a:pPr marL="0" indent="0" algn="l">
              <a:lnSpc>
                <a:spcPts val="2250"/>
              </a:lnSpc>
              <a:buNone/>
            </a:pPr>
            <a:r>
              <a:rPr lang="en-US" sz="2400" dirty="0" err="1" smtClean="0">
                <a:solidFill>
                  <a:srgbClr val="D7E5D8"/>
                </a:solidFill>
                <a:latin typeface="Syne" pitchFamily="34" charset="0"/>
                <a:ea typeface="Syne" pitchFamily="34" charset="-122"/>
                <a:cs typeface="Syne" pitchFamily="34" charset="-120"/>
              </a:rPr>
              <a:t>творчих</a:t>
            </a:r>
            <a:r>
              <a:rPr lang="en-US" sz="2400" dirty="0" smtClean="0">
                <a:solidFill>
                  <a:srgbClr val="D7E5D8"/>
                </a:solidFill>
                <a:latin typeface="Syne" pitchFamily="34" charset="0"/>
                <a:ea typeface="Syne" pitchFamily="34" charset="-122"/>
                <a:cs typeface="Syne" pitchFamily="34" charset="-120"/>
              </a:rPr>
              <a:t> </a:t>
            </a:r>
            <a:r>
              <a:rPr lang="en-US" sz="2400" dirty="0">
                <a:solidFill>
                  <a:srgbClr val="D7E5D8"/>
                </a:solidFill>
                <a:latin typeface="Syne" pitchFamily="34" charset="0"/>
                <a:ea typeface="Syne" pitchFamily="34" charset="-122"/>
                <a:cs typeface="Syne" pitchFamily="34" charset="-120"/>
              </a:rPr>
              <a:t>здібностей.</a:t>
            </a:r>
            <a:endParaRPr lang="en-US" sz="2400" dirty="0"/>
          </a:p>
        </p:txBody>
      </p:sp>
      <p:pic>
        <p:nvPicPr>
          <p:cNvPr id="13" name="Image 4" descr="preencoded.png"/>
          <p:cNvPicPr>
            <a:picLocks noChangeAspect="1"/>
          </p:cNvPicPr>
          <p:nvPr/>
        </p:nvPicPr>
        <p:blipFill>
          <a:blip r:embed="rId7">
            <a:duotone>
              <a:schemeClr val="accent3">
                <a:shade val="45000"/>
                <a:satMod val="135000"/>
              </a:schemeClr>
              <a:prstClr val="white"/>
            </a:duotone>
          </a:blip>
          <a:stretch>
            <a:fillRect/>
          </a:stretch>
        </p:blipFill>
        <p:spPr>
          <a:xfrm>
            <a:off x="6122908" y="6274237"/>
            <a:ext cx="909280" cy="1454825"/>
          </a:xfrm>
          <a:prstGeom prst="rect">
            <a:avLst/>
          </a:prstGeom>
        </p:spPr>
      </p:pic>
      <p:sp>
        <p:nvSpPr>
          <p:cNvPr id="14" name="Text 7"/>
          <p:cNvSpPr/>
          <p:nvPr/>
        </p:nvSpPr>
        <p:spPr>
          <a:xfrm>
            <a:off x="7304961" y="6456045"/>
            <a:ext cx="2273260" cy="284083"/>
          </a:xfrm>
          <a:prstGeom prst="rect">
            <a:avLst/>
          </a:prstGeom>
          <a:noFill/>
          <a:ln/>
        </p:spPr>
        <p:txBody>
          <a:bodyPr wrap="none" lIns="0" tIns="0" rIns="0" bIns="0" rtlCol="0" anchor="t"/>
          <a:lstStyle/>
          <a:p>
            <a:pPr marL="0" indent="0" algn="l">
              <a:lnSpc>
                <a:spcPts val="2200"/>
              </a:lnSpc>
              <a:buNone/>
            </a:pPr>
            <a:r>
              <a:rPr lang="en-US" sz="2400" b="1" u="sng" dirty="0">
                <a:solidFill>
                  <a:srgbClr val="D7E5D8"/>
                </a:solidFill>
                <a:latin typeface="Syne Extra Bold" pitchFamily="34" charset="0"/>
                <a:ea typeface="Syne Extra Bold" pitchFamily="34" charset="-122"/>
                <a:cs typeface="Syne Extra Bold" pitchFamily="34" charset="-120"/>
              </a:rPr>
              <a:t>Дослідження</a:t>
            </a:r>
            <a:endParaRPr lang="en-US" sz="2400" u="sng" dirty="0"/>
          </a:p>
        </p:txBody>
      </p:sp>
      <p:sp>
        <p:nvSpPr>
          <p:cNvPr id="15" name="Text 8"/>
          <p:cNvSpPr/>
          <p:nvPr/>
        </p:nvSpPr>
        <p:spPr>
          <a:xfrm>
            <a:off x="7304961" y="6849189"/>
            <a:ext cx="6688931" cy="290870"/>
          </a:xfrm>
          <a:prstGeom prst="rect">
            <a:avLst/>
          </a:prstGeom>
          <a:noFill/>
          <a:ln/>
        </p:spPr>
        <p:txBody>
          <a:bodyPr wrap="none" lIns="0" tIns="0" rIns="0" bIns="0" rtlCol="0" anchor="t"/>
          <a:lstStyle/>
          <a:p>
            <a:pPr marL="0" indent="0" algn="l">
              <a:lnSpc>
                <a:spcPts val="2250"/>
              </a:lnSpc>
              <a:buNone/>
            </a:pPr>
            <a:r>
              <a:rPr lang="en-US" sz="2400" dirty="0">
                <a:solidFill>
                  <a:srgbClr val="D7E5D8"/>
                </a:solidFill>
                <a:latin typeface="Syne" pitchFamily="34" charset="0"/>
                <a:ea typeface="Syne" pitchFamily="34" charset="-122"/>
                <a:cs typeface="Syne" pitchFamily="34" charset="-120"/>
              </a:rPr>
              <a:t>Самостійна робота, пошук інформації, </a:t>
            </a:r>
            <a:r>
              <a:rPr lang="en-US" sz="2400" dirty="0" err="1" smtClean="0">
                <a:solidFill>
                  <a:srgbClr val="D7E5D8"/>
                </a:solidFill>
                <a:latin typeface="Syne" pitchFamily="34" charset="0"/>
                <a:ea typeface="Syne" pitchFamily="34" charset="-122"/>
                <a:cs typeface="Syne" pitchFamily="34" charset="-120"/>
              </a:rPr>
              <a:t>аналіз</a:t>
            </a:r>
            <a:endParaRPr lang="uk-UA" sz="2400" dirty="0" smtClean="0">
              <a:solidFill>
                <a:srgbClr val="D7E5D8"/>
              </a:solidFill>
              <a:latin typeface="Syne" pitchFamily="34" charset="0"/>
              <a:ea typeface="Syne" pitchFamily="34" charset="-122"/>
              <a:cs typeface="Syne" pitchFamily="34" charset="-120"/>
            </a:endParaRPr>
          </a:p>
          <a:p>
            <a:pPr marL="0" indent="0" algn="l">
              <a:lnSpc>
                <a:spcPts val="2250"/>
              </a:lnSpc>
              <a:buNone/>
            </a:pPr>
            <a:r>
              <a:rPr lang="en-US" sz="2400" dirty="0" smtClean="0">
                <a:solidFill>
                  <a:srgbClr val="D7E5D8"/>
                </a:solidFill>
                <a:latin typeface="Syne" pitchFamily="34" charset="0"/>
                <a:ea typeface="Syne" pitchFamily="34" charset="-122"/>
                <a:cs typeface="Syne" pitchFamily="34" charset="-120"/>
              </a:rPr>
              <a:t> </a:t>
            </a:r>
            <a:r>
              <a:rPr lang="en-US" sz="2400" dirty="0">
                <a:solidFill>
                  <a:srgbClr val="D7E5D8"/>
                </a:solidFill>
                <a:latin typeface="Syne" pitchFamily="34" charset="0"/>
                <a:ea typeface="Syne" pitchFamily="34" charset="-122"/>
                <a:cs typeface="Syne" pitchFamily="34" charset="-120"/>
              </a:rPr>
              <a:t>результатів.</a:t>
            </a:r>
            <a:endParaRPr lang="en-US" sz="2400" dirty="0"/>
          </a:p>
        </p:txBody>
      </p:sp>
    </p:spTree>
    <p:extLst>
      <p:ext uri="{BB962C8B-B14F-4D97-AF65-F5344CB8AC3E}">
        <p14:creationId xmlns:p14="http://schemas.microsoft.com/office/powerpoint/2010/main" val="2936933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85800"/>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F0F4F1"/>
                </a:solidFill>
                <a:latin typeface="Syne Extra Bold" pitchFamily="34" charset="0"/>
                <a:ea typeface="Syne Extra Bold" pitchFamily="34" charset="-122"/>
                <a:cs typeface="Syne Extra Bold" pitchFamily="34" charset="-120"/>
              </a:rPr>
              <a:t>Запровадження рефлексивної діяльності</a:t>
            </a:r>
            <a:endParaRPr lang="en-US" sz="4450" dirty="0"/>
          </a:p>
        </p:txBody>
      </p:sp>
      <p:sp>
        <p:nvSpPr>
          <p:cNvPr id="4" name="Shape 1"/>
          <p:cNvSpPr/>
          <p:nvPr/>
        </p:nvSpPr>
        <p:spPr>
          <a:xfrm>
            <a:off x="6605111" y="2443520"/>
            <a:ext cx="30480" cy="5100280"/>
          </a:xfrm>
          <a:prstGeom prst="roundRect">
            <a:avLst>
              <a:gd name="adj" fmla="val 312558"/>
            </a:avLst>
          </a:prstGeom>
          <a:solidFill>
            <a:srgbClr val="6D9121"/>
          </a:solidFill>
          <a:ln/>
        </p:spPr>
      </p:sp>
      <p:sp>
        <p:nvSpPr>
          <p:cNvPr id="5" name="Shape 2"/>
          <p:cNvSpPr/>
          <p:nvPr/>
        </p:nvSpPr>
        <p:spPr>
          <a:xfrm>
            <a:off x="6845022" y="2938582"/>
            <a:ext cx="793790" cy="30480"/>
          </a:xfrm>
          <a:prstGeom prst="roundRect">
            <a:avLst>
              <a:gd name="adj" fmla="val 312558"/>
            </a:avLst>
          </a:prstGeom>
          <a:solidFill>
            <a:srgbClr val="6D9121"/>
          </a:solidFill>
          <a:ln/>
        </p:spPr>
      </p:sp>
      <p:sp>
        <p:nvSpPr>
          <p:cNvPr id="6" name="Shape 3"/>
          <p:cNvSpPr/>
          <p:nvPr/>
        </p:nvSpPr>
        <p:spPr>
          <a:xfrm>
            <a:off x="6365200" y="2698671"/>
            <a:ext cx="510302" cy="510302"/>
          </a:xfrm>
          <a:prstGeom prst="roundRect">
            <a:avLst>
              <a:gd name="adj" fmla="val 18669"/>
            </a:avLst>
          </a:prstGeom>
          <a:solidFill>
            <a:srgbClr val="547808"/>
          </a:solidFill>
          <a:ln w="7620">
            <a:solidFill>
              <a:srgbClr val="6D9121"/>
            </a:solidFill>
            <a:prstDash val="solid"/>
          </a:ln>
        </p:spPr>
      </p:sp>
      <p:sp>
        <p:nvSpPr>
          <p:cNvPr id="7" name="Text 4"/>
          <p:cNvSpPr/>
          <p:nvPr/>
        </p:nvSpPr>
        <p:spPr>
          <a:xfrm>
            <a:off x="6530340" y="2783681"/>
            <a:ext cx="18002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1</a:t>
            </a:r>
            <a:endParaRPr lang="en-US" sz="2650" dirty="0"/>
          </a:p>
        </p:txBody>
      </p:sp>
      <p:sp>
        <p:nvSpPr>
          <p:cNvPr id="8" name="Text 5"/>
          <p:cNvSpPr/>
          <p:nvPr/>
        </p:nvSpPr>
        <p:spPr>
          <a:xfrm>
            <a:off x="7867888" y="2670334"/>
            <a:ext cx="2835235" cy="354330"/>
          </a:xfrm>
          <a:prstGeom prst="rect">
            <a:avLst/>
          </a:prstGeom>
          <a:noFill/>
          <a:ln/>
        </p:spPr>
        <p:txBody>
          <a:bodyPr wrap="none" lIns="0" tIns="0" rIns="0" bIns="0" rtlCol="0" anchor="t"/>
          <a:lstStyle/>
          <a:p>
            <a:pPr marL="0" indent="0" algn="l">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Що я дізнався?</a:t>
            </a:r>
            <a:endParaRPr lang="en-US" sz="2400" u="sng" dirty="0"/>
          </a:p>
        </p:txBody>
      </p:sp>
      <p:sp>
        <p:nvSpPr>
          <p:cNvPr id="9" name="Text 6"/>
          <p:cNvSpPr/>
          <p:nvPr/>
        </p:nvSpPr>
        <p:spPr>
          <a:xfrm>
            <a:off x="7867888" y="3160752"/>
            <a:ext cx="5968722" cy="725805"/>
          </a:xfrm>
          <a:prstGeom prst="rect">
            <a:avLst/>
          </a:prstGeom>
          <a:noFill/>
          <a:ln/>
        </p:spPr>
        <p:txBody>
          <a:bodyPr wrap="square" lIns="0" tIns="0" rIns="0" bIns="0" rtlCol="0" anchor="t"/>
          <a:lstStyle/>
          <a:p>
            <a:pPr marL="0" indent="0" algn="l">
              <a:lnSpc>
                <a:spcPts val="2850"/>
              </a:lnSpc>
              <a:buNone/>
            </a:pPr>
            <a:r>
              <a:rPr lang="en-US" sz="2400" dirty="0">
                <a:solidFill>
                  <a:srgbClr val="D7E5D8"/>
                </a:solidFill>
                <a:latin typeface="Syne" pitchFamily="34" charset="0"/>
                <a:ea typeface="Syne" pitchFamily="34" charset="-122"/>
                <a:cs typeface="Syne" pitchFamily="34" charset="-120"/>
              </a:rPr>
              <a:t>Аналіз отриманої інформації, визначення нових знань.</a:t>
            </a:r>
            <a:endParaRPr lang="en-US" sz="2400" dirty="0"/>
          </a:p>
        </p:txBody>
      </p:sp>
      <p:sp>
        <p:nvSpPr>
          <p:cNvPr id="10" name="Shape 7"/>
          <p:cNvSpPr/>
          <p:nvPr/>
        </p:nvSpPr>
        <p:spPr>
          <a:xfrm>
            <a:off x="6845022" y="4835247"/>
            <a:ext cx="793790" cy="30480"/>
          </a:xfrm>
          <a:prstGeom prst="roundRect">
            <a:avLst>
              <a:gd name="adj" fmla="val 312558"/>
            </a:avLst>
          </a:prstGeom>
          <a:solidFill>
            <a:srgbClr val="6D9121"/>
          </a:solidFill>
          <a:ln/>
        </p:spPr>
      </p:sp>
      <p:sp>
        <p:nvSpPr>
          <p:cNvPr id="11" name="Shape 8"/>
          <p:cNvSpPr/>
          <p:nvPr/>
        </p:nvSpPr>
        <p:spPr>
          <a:xfrm>
            <a:off x="6365200" y="4595336"/>
            <a:ext cx="510302" cy="510302"/>
          </a:xfrm>
          <a:prstGeom prst="roundRect">
            <a:avLst>
              <a:gd name="adj" fmla="val 18669"/>
            </a:avLst>
          </a:prstGeom>
          <a:solidFill>
            <a:srgbClr val="547808"/>
          </a:solidFill>
          <a:ln w="7620">
            <a:solidFill>
              <a:srgbClr val="6D9121"/>
            </a:solidFill>
            <a:prstDash val="solid"/>
          </a:ln>
        </p:spPr>
      </p:sp>
      <p:sp>
        <p:nvSpPr>
          <p:cNvPr id="12" name="Text 9"/>
          <p:cNvSpPr/>
          <p:nvPr/>
        </p:nvSpPr>
        <p:spPr>
          <a:xfrm>
            <a:off x="6449735" y="4680347"/>
            <a:ext cx="34123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2</a:t>
            </a:r>
            <a:endParaRPr lang="en-US" sz="2650" dirty="0"/>
          </a:p>
        </p:txBody>
      </p:sp>
      <p:sp>
        <p:nvSpPr>
          <p:cNvPr id="13" name="Text 10"/>
          <p:cNvSpPr/>
          <p:nvPr/>
        </p:nvSpPr>
        <p:spPr>
          <a:xfrm>
            <a:off x="7867888" y="4566999"/>
            <a:ext cx="2835235" cy="354330"/>
          </a:xfrm>
          <a:prstGeom prst="rect">
            <a:avLst/>
          </a:prstGeom>
          <a:noFill/>
          <a:ln/>
        </p:spPr>
        <p:txBody>
          <a:bodyPr wrap="none" lIns="0" tIns="0" rIns="0" bIns="0" rtlCol="0" anchor="t"/>
          <a:lstStyle/>
          <a:p>
            <a:pPr marL="0" indent="0" algn="l">
              <a:lnSpc>
                <a:spcPts val="2750"/>
              </a:lnSpc>
              <a:buNone/>
            </a:pPr>
            <a:r>
              <a:rPr lang="en-US" sz="2400" b="1" u="sng" dirty="0">
                <a:solidFill>
                  <a:srgbClr val="D7E5D8"/>
                </a:solidFill>
                <a:latin typeface="Syne Extra Bold" pitchFamily="34" charset="0"/>
                <a:ea typeface="Syne Extra Bold" pitchFamily="34" charset="-122"/>
                <a:cs typeface="Syne Extra Bold" pitchFamily="34" charset="-120"/>
              </a:rPr>
              <a:t>Що було цікаво?</a:t>
            </a:r>
            <a:endParaRPr lang="en-US" sz="2400" u="sng" dirty="0"/>
          </a:p>
        </p:txBody>
      </p:sp>
      <p:sp>
        <p:nvSpPr>
          <p:cNvPr id="14" name="Text 11"/>
          <p:cNvSpPr/>
          <p:nvPr/>
        </p:nvSpPr>
        <p:spPr>
          <a:xfrm>
            <a:off x="7867888" y="5057418"/>
            <a:ext cx="5968722" cy="362903"/>
          </a:xfrm>
          <a:prstGeom prst="rect">
            <a:avLst/>
          </a:prstGeom>
          <a:noFill/>
          <a:ln/>
        </p:spPr>
        <p:txBody>
          <a:bodyPr wrap="none" lIns="0" tIns="0" rIns="0" bIns="0" rtlCol="0" anchor="t"/>
          <a:lstStyle/>
          <a:p>
            <a:pPr marL="0" indent="0" algn="l">
              <a:lnSpc>
                <a:spcPts val="2850"/>
              </a:lnSpc>
              <a:buNone/>
            </a:pPr>
            <a:r>
              <a:rPr lang="en-US" sz="2400" dirty="0">
                <a:solidFill>
                  <a:srgbClr val="D7E5D8"/>
                </a:solidFill>
                <a:latin typeface="Syne" pitchFamily="34" charset="0"/>
                <a:ea typeface="Syne" pitchFamily="34" charset="-122"/>
                <a:cs typeface="Syne" pitchFamily="34" charset="-120"/>
              </a:rPr>
              <a:t>Визначення найбільш </a:t>
            </a:r>
            <a:r>
              <a:rPr lang="en-US" sz="2400" dirty="0" err="1">
                <a:solidFill>
                  <a:srgbClr val="D7E5D8"/>
                </a:solidFill>
                <a:latin typeface="Syne" pitchFamily="34" charset="0"/>
                <a:ea typeface="Syne" pitchFamily="34" charset="-122"/>
                <a:cs typeface="Syne" pitchFamily="34" charset="-120"/>
              </a:rPr>
              <a:t>захоплюючих</a:t>
            </a:r>
            <a:r>
              <a:rPr lang="en-US" sz="2400" dirty="0">
                <a:solidFill>
                  <a:srgbClr val="D7E5D8"/>
                </a:solidFill>
                <a:latin typeface="Syne" pitchFamily="34" charset="0"/>
                <a:ea typeface="Syne" pitchFamily="34" charset="-122"/>
                <a:cs typeface="Syne" pitchFamily="34" charset="-120"/>
              </a:rPr>
              <a:t> </a:t>
            </a:r>
            <a:endParaRPr lang="uk-UA" sz="2400" dirty="0" smtClean="0">
              <a:solidFill>
                <a:srgbClr val="D7E5D8"/>
              </a:solidFill>
              <a:latin typeface="Syne" pitchFamily="34" charset="0"/>
              <a:ea typeface="Syne" pitchFamily="34" charset="-122"/>
              <a:cs typeface="Syne" pitchFamily="34" charset="-120"/>
            </a:endParaRPr>
          </a:p>
          <a:p>
            <a:pPr marL="0" indent="0" algn="l">
              <a:lnSpc>
                <a:spcPts val="2850"/>
              </a:lnSpc>
              <a:buNone/>
            </a:pPr>
            <a:r>
              <a:rPr lang="en-US" sz="2400" dirty="0" err="1" smtClean="0">
                <a:solidFill>
                  <a:srgbClr val="D7E5D8"/>
                </a:solidFill>
                <a:latin typeface="Syne" pitchFamily="34" charset="0"/>
                <a:ea typeface="Syne" pitchFamily="34" charset="-122"/>
                <a:cs typeface="Syne" pitchFamily="34" charset="-120"/>
              </a:rPr>
              <a:t>аспектів</a:t>
            </a:r>
            <a:r>
              <a:rPr lang="en-US" sz="2400" dirty="0" smtClean="0">
                <a:solidFill>
                  <a:srgbClr val="D7E5D8"/>
                </a:solidFill>
                <a:latin typeface="Syne" pitchFamily="34" charset="0"/>
                <a:ea typeface="Syne" pitchFamily="34" charset="-122"/>
                <a:cs typeface="Syne" pitchFamily="34" charset="-120"/>
              </a:rPr>
              <a:t> </a:t>
            </a:r>
            <a:r>
              <a:rPr lang="en-US" sz="2400" dirty="0">
                <a:solidFill>
                  <a:srgbClr val="D7E5D8"/>
                </a:solidFill>
                <a:latin typeface="Syne" pitchFamily="34" charset="0"/>
                <a:ea typeface="Syne" pitchFamily="34" charset="-122"/>
                <a:cs typeface="Syne" pitchFamily="34" charset="-120"/>
              </a:rPr>
              <a:t>уроку.</a:t>
            </a:r>
            <a:endParaRPr lang="en-US" sz="2400" dirty="0"/>
          </a:p>
        </p:txBody>
      </p:sp>
      <p:sp>
        <p:nvSpPr>
          <p:cNvPr id="15" name="Shape 12"/>
          <p:cNvSpPr/>
          <p:nvPr/>
        </p:nvSpPr>
        <p:spPr>
          <a:xfrm>
            <a:off x="6845022" y="6369010"/>
            <a:ext cx="793790" cy="30480"/>
          </a:xfrm>
          <a:prstGeom prst="roundRect">
            <a:avLst>
              <a:gd name="adj" fmla="val 312558"/>
            </a:avLst>
          </a:prstGeom>
          <a:solidFill>
            <a:srgbClr val="6D9121"/>
          </a:solidFill>
          <a:ln/>
        </p:spPr>
      </p:sp>
      <p:sp>
        <p:nvSpPr>
          <p:cNvPr id="16" name="Shape 13"/>
          <p:cNvSpPr/>
          <p:nvPr/>
        </p:nvSpPr>
        <p:spPr>
          <a:xfrm>
            <a:off x="6365200" y="6129099"/>
            <a:ext cx="510302" cy="510302"/>
          </a:xfrm>
          <a:prstGeom prst="roundRect">
            <a:avLst>
              <a:gd name="adj" fmla="val 18669"/>
            </a:avLst>
          </a:prstGeom>
          <a:solidFill>
            <a:srgbClr val="547808"/>
          </a:solidFill>
          <a:ln w="7620">
            <a:solidFill>
              <a:srgbClr val="6D9121"/>
            </a:solidFill>
            <a:prstDash val="solid"/>
          </a:ln>
        </p:spPr>
      </p:sp>
      <p:sp>
        <p:nvSpPr>
          <p:cNvPr id="17" name="Text 14"/>
          <p:cNvSpPr/>
          <p:nvPr/>
        </p:nvSpPr>
        <p:spPr>
          <a:xfrm>
            <a:off x="6440805" y="6214110"/>
            <a:ext cx="358973" cy="340281"/>
          </a:xfrm>
          <a:prstGeom prst="rect">
            <a:avLst/>
          </a:prstGeom>
          <a:noFill/>
          <a:ln/>
        </p:spPr>
        <p:txBody>
          <a:bodyPr wrap="none" lIns="0" tIns="0" rIns="0" bIns="0" rtlCol="0" anchor="t"/>
          <a:lstStyle/>
          <a:p>
            <a:pPr marL="0" indent="0" algn="ctr">
              <a:lnSpc>
                <a:spcPts val="2650"/>
              </a:lnSpc>
              <a:buNone/>
            </a:pPr>
            <a:r>
              <a:rPr lang="en-US" sz="2650" b="1" dirty="0">
                <a:solidFill>
                  <a:srgbClr val="FFFFFF"/>
                </a:solidFill>
                <a:latin typeface="Syne Extra Bold" pitchFamily="34" charset="0"/>
                <a:ea typeface="Syne Extra Bold" pitchFamily="34" charset="-122"/>
                <a:cs typeface="Syne Extra Bold" pitchFamily="34" charset="-120"/>
              </a:rPr>
              <a:t>3</a:t>
            </a:r>
            <a:endParaRPr lang="en-US" sz="2650" dirty="0"/>
          </a:p>
        </p:txBody>
      </p:sp>
      <p:sp>
        <p:nvSpPr>
          <p:cNvPr id="18" name="Text 15"/>
          <p:cNvSpPr/>
          <p:nvPr/>
        </p:nvSpPr>
        <p:spPr>
          <a:xfrm>
            <a:off x="7867888" y="6100763"/>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D7E5D8"/>
                </a:solidFill>
                <a:latin typeface="Syne Extra Bold" pitchFamily="34" charset="0"/>
                <a:ea typeface="Syne Extra Bold" pitchFamily="34" charset="-122"/>
                <a:cs typeface="Syne Extra Bold" pitchFamily="34" charset="-120"/>
              </a:rPr>
              <a:t>Що я хочу знати?</a:t>
            </a:r>
            <a:endParaRPr lang="en-US" sz="2400" dirty="0"/>
          </a:p>
        </p:txBody>
      </p:sp>
      <p:sp>
        <p:nvSpPr>
          <p:cNvPr id="19" name="Text 16"/>
          <p:cNvSpPr/>
          <p:nvPr/>
        </p:nvSpPr>
        <p:spPr>
          <a:xfrm>
            <a:off x="7867888" y="6591181"/>
            <a:ext cx="5968722" cy="725805"/>
          </a:xfrm>
          <a:prstGeom prst="rect">
            <a:avLst/>
          </a:prstGeom>
          <a:noFill/>
          <a:ln/>
        </p:spPr>
        <p:txBody>
          <a:bodyPr wrap="square" lIns="0" tIns="0" rIns="0" bIns="0" rtlCol="0" anchor="t"/>
          <a:lstStyle/>
          <a:p>
            <a:pPr marL="0" indent="0" algn="l">
              <a:lnSpc>
                <a:spcPts val="2850"/>
              </a:lnSpc>
              <a:buNone/>
            </a:pPr>
            <a:r>
              <a:rPr lang="en-US" sz="2400" dirty="0">
                <a:solidFill>
                  <a:srgbClr val="D7E5D8"/>
                </a:solidFill>
                <a:latin typeface="Syne" pitchFamily="34" charset="0"/>
                <a:ea typeface="Syne" pitchFamily="34" charset="-122"/>
                <a:cs typeface="Syne" pitchFamily="34" charset="-120"/>
              </a:rPr>
              <a:t>Визначення питань, які виникли під час уроку, що потребують подальшого дослідження.</a:t>
            </a:r>
            <a:endParaRPr lang="en-US" sz="2400" dirty="0"/>
          </a:p>
        </p:txBody>
      </p:sp>
    </p:spTree>
    <p:extLst>
      <p:ext uri="{BB962C8B-B14F-4D97-AF65-F5344CB8AC3E}">
        <p14:creationId xmlns:p14="http://schemas.microsoft.com/office/powerpoint/2010/main" val="8474549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957"/>
          </a:xfrm>
          <a:prstGeom prst="rect">
            <a:avLst/>
          </a:prstGeom>
        </p:spPr>
      </p:pic>
      <p:sp>
        <p:nvSpPr>
          <p:cNvPr id="3" name="Text 0"/>
          <p:cNvSpPr/>
          <p:nvPr/>
        </p:nvSpPr>
        <p:spPr>
          <a:xfrm>
            <a:off x="6231255" y="585192"/>
            <a:ext cx="7654290" cy="1330166"/>
          </a:xfrm>
          <a:prstGeom prst="rect">
            <a:avLst/>
          </a:prstGeom>
          <a:noFill/>
          <a:ln/>
        </p:spPr>
        <p:txBody>
          <a:bodyPr wrap="square" lIns="0" tIns="0" rIns="0" bIns="0" rtlCol="0" anchor="t"/>
          <a:lstStyle/>
          <a:p>
            <a:pPr marL="0" indent="0">
              <a:lnSpc>
                <a:spcPts val="5200"/>
              </a:lnSpc>
              <a:buNone/>
            </a:pPr>
            <a:r>
              <a:rPr lang="en-US" sz="4150" b="1" dirty="0">
                <a:solidFill>
                  <a:srgbClr val="F0F4F1"/>
                </a:solidFill>
                <a:latin typeface="Syne Extra Bold" pitchFamily="34" charset="0"/>
                <a:ea typeface="Syne Extra Bold" pitchFamily="34" charset="-122"/>
                <a:cs typeface="Syne Extra Bold" pitchFamily="34" charset="-120"/>
              </a:rPr>
              <a:t>Критерії оцінювання навчальних досягнень</a:t>
            </a:r>
            <a:endParaRPr lang="en-US" sz="4150" dirty="0"/>
          </a:p>
        </p:txBody>
      </p:sp>
      <p:sp>
        <p:nvSpPr>
          <p:cNvPr id="4" name="Text 1"/>
          <p:cNvSpPr/>
          <p:nvPr/>
        </p:nvSpPr>
        <p:spPr>
          <a:xfrm>
            <a:off x="6231255" y="2340888"/>
            <a:ext cx="3667482" cy="702350"/>
          </a:xfrm>
          <a:prstGeom prst="rect">
            <a:avLst/>
          </a:prstGeom>
          <a:noFill/>
          <a:ln/>
        </p:spPr>
        <p:txBody>
          <a:bodyPr wrap="none" lIns="0" tIns="0" rIns="0" bIns="0" rtlCol="0" anchor="t"/>
          <a:lstStyle/>
          <a:p>
            <a:pPr marL="0" indent="0" algn="ctr">
              <a:lnSpc>
                <a:spcPts val="5500"/>
              </a:lnSpc>
              <a:buNone/>
            </a:pPr>
            <a:r>
              <a:rPr lang="en-US" sz="5500" b="1" dirty="0">
                <a:solidFill>
                  <a:srgbClr val="92D050"/>
                </a:solidFill>
                <a:latin typeface="Syne Extra Bold" pitchFamily="34" charset="0"/>
                <a:ea typeface="Syne Extra Bold" pitchFamily="34" charset="-122"/>
                <a:cs typeface="Syne Extra Bold" pitchFamily="34" charset="-120"/>
              </a:rPr>
              <a:t>1</a:t>
            </a:r>
            <a:endParaRPr lang="en-US" sz="5500" dirty="0">
              <a:solidFill>
                <a:srgbClr val="92D050"/>
              </a:solidFill>
            </a:endParaRPr>
          </a:p>
        </p:txBody>
      </p:sp>
      <p:sp>
        <p:nvSpPr>
          <p:cNvPr id="5" name="Text 2"/>
          <p:cNvSpPr/>
          <p:nvPr/>
        </p:nvSpPr>
        <p:spPr>
          <a:xfrm>
            <a:off x="6734770" y="3309104"/>
            <a:ext cx="2660333" cy="332423"/>
          </a:xfrm>
          <a:prstGeom prst="rect">
            <a:avLst/>
          </a:prstGeom>
          <a:noFill/>
          <a:ln/>
        </p:spPr>
        <p:txBody>
          <a:bodyPr wrap="none" lIns="0" tIns="0" rIns="0" bIns="0" rtlCol="0" anchor="t"/>
          <a:lstStyle/>
          <a:p>
            <a:pPr marL="0" indent="0" algn="ctr">
              <a:lnSpc>
                <a:spcPts val="2600"/>
              </a:lnSpc>
              <a:buNone/>
            </a:pPr>
            <a:r>
              <a:rPr lang="en-US" sz="2400" b="1" u="sng" dirty="0">
                <a:solidFill>
                  <a:srgbClr val="D7E5D8"/>
                </a:solidFill>
                <a:latin typeface="Syne Extra Bold" pitchFamily="34" charset="0"/>
                <a:ea typeface="Syne Extra Bold" pitchFamily="34" charset="-122"/>
                <a:cs typeface="Syne Extra Bold" pitchFamily="34" charset="-120"/>
              </a:rPr>
              <a:t>Знання</a:t>
            </a:r>
            <a:endParaRPr lang="en-US" sz="2400" u="sng" dirty="0"/>
          </a:p>
        </p:txBody>
      </p:sp>
      <p:sp>
        <p:nvSpPr>
          <p:cNvPr id="6" name="Text 3"/>
          <p:cNvSpPr/>
          <p:nvPr/>
        </p:nvSpPr>
        <p:spPr>
          <a:xfrm>
            <a:off x="6231255" y="3769162"/>
            <a:ext cx="3667482" cy="681038"/>
          </a:xfrm>
          <a:prstGeom prst="rect">
            <a:avLst/>
          </a:prstGeom>
          <a:noFill/>
          <a:ln/>
        </p:spPr>
        <p:txBody>
          <a:bodyPr wrap="square" lIns="0" tIns="0" rIns="0" bIns="0" rtlCol="0" anchor="t"/>
          <a:lstStyle/>
          <a:p>
            <a:pPr marL="0" indent="0" algn="ctr">
              <a:lnSpc>
                <a:spcPts val="2650"/>
              </a:lnSpc>
              <a:buNone/>
            </a:pPr>
            <a:r>
              <a:rPr lang="en-US" sz="2400" dirty="0">
                <a:solidFill>
                  <a:srgbClr val="D7E5D8"/>
                </a:solidFill>
                <a:latin typeface="Syne" pitchFamily="34" charset="0"/>
                <a:ea typeface="Syne" pitchFamily="34" charset="-122"/>
                <a:cs typeface="Syne" pitchFamily="34" charset="-120"/>
              </a:rPr>
              <a:t>Глибина знань, правильність розуміння понять.</a:t>
            </a:r>
            <a:endParaRPr lang="en-US" sz="2400" dirty="0"/>
          </a:p>
        </p:txBody>
      </p:sp>
      <p:sp>
        <p:nvSpPr>
          <p:cNvPr id="7" name="Text 4"/>
          <p:cNvSpPr/>
          <p:nvPr/>
        </p:nvSpPr>
        <p:spPr>
          <a:xfrm>
            <a:off x="10217944" y="2340888"/>
            <a:ext cx="3667601" cy="702350"/>
          </a:xfrm>
          <a:prstGeom prst="rect">
            <a:avLst/>
          </a:prstGeom>
          <a:noFill/>
          <a:ln/>
        </p:spPr>
        <p:txBody>
          <a:bodyPr wrap="none" lIns="0" tIns="0" rIns="0" bIns="0" rtlCol="0" anchor="t"/>
          <a:lstStyle/>
          <a:p>
            <a:pPr marL="0" indent="0" algn="ctr">
              <a:lnSpc>
                <a:spcPts val="5500"/>
              </a:lnSpc>
              <a:buNone/>
            </a:pPr>
            <a:r>
              <a:rPr lang="en-US" sz="5500" b="1" dirty="0">
                <a:solidFill>
                  <a:srgbClr val="00B0F0"/>
                </a:solidFill>
                <a:latin typeface="Syne Extra Bold" pitchFamily="34" charset="0"/>
                <a:ea typeface="Syne Extra Bold" pitchFamily="34" charset="-122"/>
                <a:cs typeface="Syne Extra Bold" pitchFamily="34" charset="-120"/>
              </a:rPr>
              <a:t>2</a:t>
            </a:r>
            <a:endParaRPr lang="en-US" sz="5500" dirty="0">
              <a:solidFill>
                <a:srgbClr val="00B0F0"/>
              </a:solidFill>
            </a:endParaRPr>
          </a:p>
        </p:txBody>
      </p:sp>
      <p:sp>
        <p:nvSpPr>
          <p:cNvPr id="8" name="Text 5"/>
          <p:cNvSpPr/>
          <p:nvPr/>
        </p:nvSpPr>
        <p:spPr>
          <a:xfrm>
            <a:off x="10721578" y="3309104"/>
            <a:ext cx="2660333" cy="332423"/>
          </a:xfrm>
          <a:prstGeom prst="rect">
            <a:avLst/>
          </a:prstGeom>
          <a:noFill/>
          <a:ln/>
        </p:spPr>
        <p:txBody>
          <a:bodyPr wrap="none" lIns="0" tIns="0" rIns="0" bIns="0" rtlCol="0" anchor="t"/>
          <a:lstStyle/>
          <a:p>
            <a:pPr marL="0" indent="0" algn="ctr">
              <a:lnSpc>
                <a:spcPts val="2600"/>
              </a:lnSpc>
              <a:buNone/>
            </a:pPr>
            <a:r>
              <a:rPr lang="en-US" sz="2400" b="1" u="sng" dirty="0">
                <a:solidFill>
                  <a:srgbClr val="D7E5D8"/>
                </a:solidFill>
                <a:latin typeface="Syne Extra Bold" pitchFamily="34" charset="0"/>
                <a:ea typeface="Syne Extra Bold" pitchFamily="34" charset="-122"/>
                <a:cs typeface="Syne Extra Bold" pitchFamily="34" charset="-120"/>
              </a:rPr>
              <a:t>Уміння</a:t>
            </a:r>
            <a:endParaRPr lang="en-US" sz="2400" u="sng" dirty="0"/>
          </a:p>
        </p:txBody>
      </p:sp>
      <p:sp>
        <p:nvSpPr>
          <p:cNvPr id="9" name="Text 6"/>
          <p:cNvSpPr/>
          <p:nvPr/>
        </p:nvSpPr>
        <p:spPr>
          <a:xfrm>
            <a:off x="10217944" y="3769162"/>
            <a:ext cx="3667601" cy="681038"/>
          </a:xfrm>
          <a:prstGeom prst="rect">
            <a:avLst/>
          </a:prstGeom>
          <a:noFill/>
          <a:ln/>
        </p:spPr>
        <p:txBody>
          <a:bodyPr wrap="square" lIns="0" tIns="0" rIns="0" bIns="0" rtlCol="0" anchor="t"/>
          <a:lstStyle/>
          <a:p>
            <a:pPr marL="0" indent="0" algn="ctr">
              <a:lnSpc>
                <a:spcPts val="2650"/>
              </a:lnSpc>
              <a:buNone/>
            </a:pPr>
            <a:r>
              <a:rPr lang="en-US" sz="2400" dirty="0">
                <a:solidFill>
                  <a:srgbClr val="D7E5D8"/>
                </a:solidFill>
                <a:latin typeface="Syne" pitchFamily="34" charset="0"/>
                <a:ea typeface="Syne" pitchFamily="34" charset="-122"/>
                <a:cs typeface="Syne" pitchFamily="34" charset="-120"/>
              </a:rPr>
              <a:t>Здатність застосовувати знання, розв'язувати завдання.</a:t>
            </a:r>
            <a:endParaRPr lang="en-US" sz="2400" dirty="0"/>
          </a:p>
        </p:txBody>
      </p:sp>
      <p:sp>
        <p:nvSpPr>
          <p:cNvPr id="10" name="Text 7"/>
          <p:cNvSpPr/>
          <p:nvPr/>
        </p:nvSpPr>
        <p:spPr>
          <a:xfrm>
            <a:off x="6231255" y="5194935"/>
            <a:ext cx="3667482" cy="702350"/>
          </a:xfrm>
          <a:prstGeom prst="rect">
            <a:avLst/>
          </a:prstGeom>
          <a:noFill/>
          <a:ln/>
        </p:spPr>
        <p:txBody>
          <a:bodyPr wrap="none" lIns="0" tIns="0" rIns="0" bIns="0" rtlCol="0" anchor="t"/>
          <a:lstStyle/>
          <a:p>
            <a:pPr marL="0" indent="0" algn="ctr">
              <a:lnSpc>
                <a:spcPts val="5500"/>
              </a:lnSpc>
              <a:buNone/>
            </a:pPr>
            <a:r>
              <a:rPr lang="en-US" sz="5500" b="1" dirty="0">
                <a:solidFill>
                  <a:srgbClr val="FFC000"/>
                </a:solidFill>
                <a:latin typeface="Syne Extra Bold" pitchFamily="34" charset="0"/>
                <a:ea typeface="Syne Extra Bold" pitchFamily="34" charset="-122"/>
                <a:cs typeface="Syne Extra Bold" pitchFamily="34" charset="-120"/>
              </a:rPr>
              <a:t>3</a:t>
            </a:r>
            <a:endParaRPr lang="en-US" sz="5500" dirty="0">
              <a:solidFill>
                <a:srgbClr val="FFC000"/>
              </a:solidFill>
            </a:endParaRPr>
          </a:p>
        </p:txBody>
      </p:sp>
      <p:sp>
        <p:nvSpPr>
          <p:cNvPr id="11" name="Text 8"/>
          <p:cNvSpPr/>
          <p:nvPr/>
        </p:nvSpPr>
        <p:spPr>
          <a:xfrm>
            <a:off x="6734770" y="6163151"/>
            <a:ext cx="2660333" cy="332423"/>
          </a:xfrm>
          <a:prstGeom prst="rect">
            <a:avLst/>
          </a:prstGeom>
          <a:noFill/>
          <a:ln/>
        </p:spPr>
        <p:txBody>
          <a:bodyPr wrap="none" lIns="0" tIns="0" rIns="0" bIns="0" rtlCol="0" anchor="t"/>
          <a:lstStyle/>
          <a:p>
            <a:pPr marL="0" indent="0" algn="ctr">
              <a:lnSpc>
                <a:spcPts val="2600"/>
              </a:lnSpc>
              <a:buNone/>
            </a:pPr>
            <a:r>
              <a:rPr lang="en-US" sz="2400" b="1" u="sng" dirty="0">
                <a:solidFill>
                  <a:srgbClr val="D7E5D8"/>
                </a:solidFill>
                <a:latin typeface="Syne Extra Bold" pitchFamily="34" charset="0"/>
                <a:ea typeface="Syne Extra Bold" pitchFamily="34" charset="-122"/>
                <a:cs typeface="Syne Extra Bold" pitchFamily="34" charset="-120"/>
              </a:rPr>
              <a:t>Навички</a:t>
            </a:r>
            <a:endParaRPr lang="en-US" sz="2400" u="sng" dirty="0"/>
          </a:p>
        </p:txBody>
      </p:sp>
      <p:sp>
        <p:nvSpPr>
          <p:cNvPr id="12" name="Text 9"/>
          <p:cNvSpPr/>
          <p:nvPr/>
        </p:nvSpPr>
        <p:spPr>
          <a:xfrm>
            <a:off x="6231255" y="6623209"/>
            <a:ext cx="3667482" cy="1021556"/>
          </a:xfrm>
          <a:prstGeom prst="rect">
            <a:avLst/>
          </a:prstGeom>
          <a:noFill/>
          <a:ln/>
        </p:spPr>
        <p:txBody>
          <a:bodyPr wrap="square" lIns="0" tIns="0" rIns="0" bIns="0" rtlCol="0" anchor="t"/>
          <a:lstStyle/>
          <a:p>
            <a:pPr marL="0" indent="0" algn="ctr">
              <a:lnSpc>
                <a:spcPts val="2650"/>
              </a:lnSpc>
              <a:buNone/>
            </a:pPr>
            <a:r>
              <a:rPr lang="en-US" sz="2400" dirty="0">
                <a:solidFill>
                  <a:srgbClr val="D7E5D8"/>
                </a:solidFill>
                <a:latin typeface="Syne" pitchFamily="34" charset="0"/>
                <a:ea typeface="Syne" pitchFamily="34" charset="-122"/>
                <a:cs typeface="Syne" pitchFamily="34" charset="-120"/>
              </a:rPr>
              <a:t>Рівень оволодіння практичними навичками, творче застосування знань.</a:t>
            </a:r>
            <a:endParaRPr lang="en-US" sz="2400" dirty="0"/>
          </a:p>
        </p:txBody>
      </p:sp>
      <p:sp>
        <p:nvSpPr>
          <p:cNvPr id="13" name="Text 10"/>
          <p:cNvSpPr/>
          <p:nvPr/>
        </p:nvSpPr>
        <p:spPr>
          <a:xfrm>
            <a:off x="10217944" y="5194935"/>
            <a:ext cx="3667601" cy="702350"/>
          </a:xfrm>
          <a:prstGeom prst="rect">
            <a:avLst/>
          </a:prstGeom>
          <a:noFill/>
          <a:ln/>
        </p:spPr>
        <p:txBody>
          <a:bodyPr wrap="none" lIns="0" tIns="0" rIns="0" bIns="0" rtlCol="0" anchor="t"/>
          <a:lstStyle/>
          <a:p>
            <a:pPr marL="0" indent="0" algn="ctr">
              <a:lnSpc>
                <a:spcPts val="5500"/>
              </a:lnSpc>
              <a:buNone/>
            </a:pPr>
            <a:r>
              <a:rPr lang="en-US" sz="5500" b="1" dirty="0">
                <a:solidFill>
                  <a:srgbClr val="C00000"/>
                </a:solidFill>
                <a:latin typeface="Syne Extra Bold" pitchFamily="34" charset="0"/>
                <a:ea typeface="Syne Extra Bold" pitchFamily="34" charset="-122"/>
                <a:cs typeface="Syne Extra Bold" pitchFamily="34" charset="-120"/>
              </a:rPr>
              <a:t>4</a:t>
            </a:r>
            <a:endParaRPr lang="en-US" sz="5500" dirty="0">
              <a:solidFill>
                <a:srgbClr val="C00000"/>
              </a:solidFill>
            </a:endParaRPr>
          </a:p>
        </p:txBody>
      </p:sp>
      <p:sp>
        <p:nvSpPr>
          <p:cNvPr id="14" name="Text 11"/>
          <p:cNvSpPr/>
          <p:nvPr/>
        </p:nvSpPr>
        <p:spPr>
          <a:xfrm>
            <a:off x="10721578" y="6163151"/>
            <a:ext cx="2660333" cy="332423"/>
          </a:xfrm>
          <a:prstGeom prst="rect">
            <a:avLst/>
          </a:prstGeom>
          <a:noFill/>
          <a:ln/>
        </p:spPr>
        <p:txBody>
          <a:bodyPr wrap="none" lIns="0" tIns="0" rIns="0" bIns="0" rtlCol="0" anchor="t"/>
          <a:lstStyle/>
          <a:p>
            <a:pPr marL="0" indent="0" algn="ctr">
              <a:lnSpc>
                <a:spcPts val="2600"/>
              </a:lnSpc>
              <a:buNone/>
            </a:pPr>
            <a:r>
              <a:rPr lang="en-US" sz="2400" b="1" u="sng" dirty="0">
                <a:solidFill>
                  <a:srgbClr val="D7E5D8"/>
                </a:solidFill>
                <a:latin typeface="Syne Extra Bold" pitchFamily="34" charset="0"/>
                <a:ea typeface="Syne Extra Bold" pitchFamily="34" charset="-122"/>
                <a:cs typeface="Syne Extra Bold" pitchFamily="34" charset="-120"/>
              </a:rPr>
              <a:t>Компетентності</a:t>
            </a:r>
            <a:endParaRPr lang="en-US" sz="2400" u="sng" dirty="0"/>
          </a:p>
        </p:txBody>
      </p:sp>
      <p:sp>
        <p:nvSpPr>
          <p:cNvPr id="15" name="Text 12"/>
          <p:cNvSpPr/>
          <p:nvPr/>
        </p:nvSpPr>
        <p:spPr>
          <a:xfrm>
            <a:off x="10217944" y="6623209"/>
            <a:ext cx="3667601" cy="681038"/>
          </a:xfrm>
          <a:prstGeom prst="rect">
            <a:avLst/>
          </a:prstGeom>
          <a:noFill/>
          <a:ln/>
        </p:spPr>
        <p:txBody>
          <a:bodyPr wrap="square" lIns="0" tIns="0" rIns="0" bIns="0" rtlCol="0" anchor="t"/>
          <a:lstStyle/>
          <a:p>
            <a:pPr marL="0" indent="0" algn="ctr">
              <a:lnSpc>
                <a:spcPts val="2650"/>
              </a:lnSpc>
              <a:buNone/>
            </a:pPr>
            <a:r>
              <a:rPr lang="en-US" sz="2400" dirty="0">
                <a:solidFill>
                  <a:srgbClr val="D7E5D8"/>
                </a:solidFill>
                <a:latin typeface="Syne" pitchFamily="34" charset="0"/>
                <a:ea typeface="Syne" pitchFamily="34" charset="-122"/>
                <a:cs typeface="Syne" pitchFamily="34" charset="-120"/>
              </a:rPr>
              <a:t>Здатність використовувати знання та навички в реальному житті.</a:t>
            </a:r>
            <a:endParaRPr lang="en-US" sz="2400" dirty="0"/>
          </a:p>
        </p:txBody>
      </p:sp>
    </p:spTree>
    <p:extLst>
      <p:ext uri="{BB962C8B-B14F-4D97-AF65-F5344CB8AC3E}">
        <p14:creationId xmlns:p14="http://schemas.microsoft.com/office/powerpoint/2010/main" val="3518854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a:spLocks noGrp="1"/>
          </p:cNvSpPr>
          <p:nvPr>
            <p:ph type="ctrTitle"/>
          </p:nvPr>
        </p:nvSpPr>
        <p:spPr>
          <a:xfrm>
            <a:off x="474133" y="287867"/>
            <a:ext cx="13184268" cy="5016371"/>
          </a:xfrm>
          <a:prstGeom prst="rect">
            <a:avLst/>
          </a:prstGeom>
          <a:noFill/>
          <a:ln/>
        </p:spPr>
        <p:txBody>
          <a:bodyPr wrap="square" lIns="0" tIns="0" rIns="0" bIns="0" rtlCol="0" anchor="t"/>
          <a:lstStyle/>
          <a:p>
            <a:pPr marL="0" indent="0">
              <a:buNone/>
            </a:pPr>
            <a:r>
              <a:rPr lang="en-US" sz="3600" dirty="0">
                <a:solidFill>
                  <a:schemeClr val="bg1"/>
                </a:solidFill>
                <a:latin typeface="Syne" pitchFamily="34" charset="0"/>
                <a:ea typeface="Syne" pitchFamily="34" charset="-122"/>
                <a:cs typeface="Syne" pitchFamily="34" charset="-120"/>
              </a:rPr>
              <a:t>Компетентнісний підхід в освіті – це інноваційний спосіб навчання, що сприяє розвитку критичного мислення, творчості та самостійності учнів. Структура плану уроку, побудована на основі цього підходу, забезпечує ефективне засвоєння знань, розвиток навичок та формування ключових компетентностей. Важливо постійно вдосконалювати методи та форми навчання, використовувати інноваційні технології та ресурси, заохочувати активну пізнавальну діяльність учнів, і використовувати рефлексивні практики.</a:t>
            </a:r>
            <a:endParaRPr lang="en-US" sz="3600" dirty="0">
              <a:solidFill>
                <a:schemeClr val="bg1"/>
              </a:solidFill>
            </a:endParaRPr>
          </a:p>
        </p:txBody>
      </p:sp>
      <p:sp>
        <p:nvSpPr>
          <p:cNvPr id="5" name="Subtitle 4"/>
          <p:cNvSpPr txBox="1">
            <a:spLocks noGrp="1"/>
          </p:cNvSpPr>
          <p:nvPr>
            <p:ph type="subTitle" idx="1"/>
          </p:nvPr>
        </p:nvSpPr>
        <p:spPr>
          <a:xfrm>
            <a:off x="972001" y="6337016"/>
            <a:ext cx="12686400" cy="1671740"/>
          </a:xfrm>
          <a:prstGeom prst="rect">
            <a:avLst/>
          </a:prstGeom>
          <a:noFill/>
        </p:spPr>
        <p:txBody>
          <a:bodyPr wrap="square" rtlCol="0">
            <a:spAutoFit/>
          </a:bodyPr>
          <a:lstStyle/>
          <a:p>
            <a:r>
              <a:rPr lang="uk-UA" sz="4400" u="sng" dirty="0" smtClean="0"/>
              <a:t>Освіта без меж</a:t>
            </a:r>
          </a:p>
          <a:p>
            <a:r>
              <a:rPr lang="ru-RU" sz="4400" u="sng" dirty="0" err="1" smtClean="0"/>
              <a:t>Освіта</a:t>
            </a:r>
            <a:r>
              <a:rPr lang="ru-RU" sz="4400" u="sng" dirty="0" smtClean="0"/>
              <a:t> - </a:t>
            </a:r>
            <a:r>
              <a:rPr lang="ru-RU" sz="4400" u="sng" dirty="0" err="1" smtClean="0"/>
              <a:t>це</a:t>
            </a:r>
            <a:r>
              <a:rPr lang="ru-RU" sz="4400" u="sng" dirty="0" smtClean="0"/>
              <a:t> </a:t>
            </a:r>
            <a:r>
              <a:rPr lang="ru-RU" sz="4400" u="sng" dirty="0" err="1" smtClean="0"/>
              <a:t>інвестиція</a:t>
            </a:r>
            <a:r>
              <a:rPr lang="ru-RU" sz="4400" u="sng" dirty="0" smtClean="0"/>
              <a:t> в себе</a:t>
            </a:r>
            <a:endParaRPr lang="uk-UA" sz="4400" u="sng" dirty="0"/>
          </a:p>
        </p:txBody>
      </p:sp>
    </p:spTree>
    <p:extLst>
      <p:ext uri="{BB962C8B-B14F-4D97-AF65-F5344CB8AC3E}">
        <p14:creationId xmlns:p14="http://schemas.microsoft.com/office/powerpoint/2010/main" val="20611329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 0"/>
          <p:cNvSpPr/>
          <p:nvPr/>
        </p:nvSpPr>
        <p:spPr>
          <a:xfrm>
            <a:off x="1921457" y="785495"/>
            <a:ext cx="12954952" cy="1408033"/>
          </a:xfrm>
          <a:prstGeom prst="rect">
            <a:avLst/>
          </a:prstGeom>
          <a:noFill/>
          <a:ln/>
        </p:spPr>
        <p:txBody>
          <a:bodyPr wrap="square" lIns="0" tIns="0" rIns="0" bIns="0" rtlCol="0" anchor="t"/>
          <a:lstStyle/>
          <a:p>
            <a:pPr marL="0" indent="0">
              <a:lnSpc>
                <a:spcPts val="5500"/>
              </a:lnSpc>
              <a:buNone/>
            </a:pPr>
            <a:r>
              <a:rPr lang="en-US" sz="4400" dirty="0" smtClean="0">
                <a:solidFill>
                  <a:srgbClr val="FFFFFF"/>
                </a:solidFill>
                <a:latin typeface="Unbounded" pitchFamily="34" charset="0"/>
                <a:ea typeface="Unbounded" pitchFamily="34" charset="-122"/>
                <a:cs typeface="Unbounded" pitchFamily="34" charset="-120"/>
              </a:rPr>
              <a:t>Ключові </a:t>
            </a:r>
            <a:r>
              <a:rPr lang="en-US" sz="4400" dirty="0">
                <a:solidFill>
                  <a:srgbClr val="FFFFFF"/>
                </a:solidFill>
                <a:latin typeface="Unbounded" pitchFamily="34" charset="0"/>
                <a:ea typeface="Unbounded" pitchFamily="34" charset="-122"/>
                <a:cs typeface="Unbounded" pitchFamily="34" charset="-120"/>
              </a:rPr>
              <a:t>компетентності та їх важливість у сучасній освіті</a:t>
            </a:r>
            <a:endParaRPr lang="en-US" sz="4400" dirty="0"/>
          </a:p>
        </p:txBody>
      </p:sp>
      <p:sp>
        <p:nvSpPr>
          <p:cNvPr id="3" name="Text 1"/>
          <p:cNvSpPr/>
          <p:nvPr/>
        </p:nvSpPr>
        <p:spPr>
          <a:xfrm>
            <a:off x="837724" y="3757017"/>
            <a:ext cx="4204811" cy="351949"/>
          </a:xfrm>
          <a:prstGeom prst="rect">
            <a:avLst/>
          </a:prstGeom>
          <a:noFill/>
          <a:ln/>
        </p:spPr>
        <p:txBody>
          <a:bodyPr wrap="none" lIns="0" tIns="0" rIns="0" bIns="0" rtlCol="0" anchor="t"/>
          <a:lstStyle/>
          <a:p>
            <a:pPr marL="0" indent="0">
              <a:lnSpc>
                <a:spcPts val="2750"/>
              </a:lnSpc>
              <a:buNone/>
            </a:pPr>
            <a:r>
              <a:rPr lang="en-US" sz="3200" dirty="0">
                <a:solidFill>
                  <a:srgbClr val="FFC000"/>
                </a:solidFill>
                <a:latin typeface="Unbounded" pitchFamily="34" charset="0"/>
                <a:ea typeface="Unbounded" pitchFamily="34" charset="-122"/>
                <a:cs typeface="Unbounded" pitchFamily="34" charset="-120"/>
              </a:rPr>
              <a:t>Ключові компетентності</a:t>
            </a:r>
            <a:endParaRPr lang="en-US" sz="3200" dirty="0">
              <a:solidFill>
                <a:srgbClr val="FFC000"/>
              </a:solidFill>
            </a:endParaRPr>
          </a:p>
        </p:txBody>
      </p:sp>
      <p:sp>
        <p:nvSpPr>
          <p:cNvPr id="4" name="Text 2"/>
          <p:cNvSpPr/>
          <p:nvPr/>
        </p:nvSpPr>
        <p:spPr>
          <a:xfrm>
            <a:off x="837724" y="4348282"/>
            <a:ext cx="6185535" cy="1915120"/>
          </a:xfrm>
          <a:prstGeom prst="rect">
            <a:avLst/>
          </a:prstGeom>
          <a:noFill/>
          <a:ln/>
        </p:spPr>
        <p:txBody>
          <a:bodyPr wrap="square" lIns="0" tIns="0" rIns="0" bIns="0" rtlCol="0" anchor="t"/>
          <a:lstStyle/>
          <a:p>
            <a:pPr marL="0" indent="0">
              <a:lnSpc>
                <a:spcPts val="3000"/>
              </a:lnSpc>
              <a:buNone/>
            </a:pPr>
            <a:r>
              <a:rPr lang="en-US" sz="3200" dirty="0">
                <a:latin typeface="Cabin" pitchFamily="34" charset="0"/>
                <a:ea typeface="Cabin" pitchFamily="34" charset="-122"/>
                <a:cs typeface="Cabin" pitchFamily="34" charset="-120"/>
              </a:rPr>
              <a:t>Ключові компетентності - це сукупність знань, умінь, цінностей, навичок, необхідних людині для успішного життя в суспільстві. Вони допомагають індивіду вирішувати різні завдання, адаптуватися до змін і досягати поставлених цілей.</a:t>
            </a:r>
            <a:endParaRPr lang="en-US" sz="3200" dirty="0"/>
          </a:p>
        </p:txBody>
      </p:sp>
      <p:sp>
        <p:nvSpPr>
          <p:cNvPr id="5" name="Text 3"/>
          <p:cNvSpPr/>
          <p:nvPr/>
        </p:nvSpPr>
        <p:spPr>
          <a:xfrm>
            <a:off x="7614761" y="3757017"/>
            <a:ext cx="3337679" cy="351949"/>
          </a:xfrm>
          <a:prstGeom prst="rect">
            <a:avLst/>
          </a:prstGeom>
          <a:noFill/>
          <a:ln/>
        </p:spPr>
        <p:txBody>
          <a:bodyPr wrap="none" lIns="0" tIns="0" rIns="0" bIns="0" rtlCol="0" anchor="t"/>
          <a:lstStyle/>
          <a:p>
            <a:pPr marL="0" indent="0">
              <a:lnSpc>
                <a:spcPts val="2750"/>
              </a:lnSpc>
              <a:buNone/>
            </a:pPr>
            <a:r>
              <a:rPr lang="en-US" sz="3200" dirty="0">
                <a:solidFill>
                  <a:srgbClr val="92D050"/>
                </a:solidFill>
                <a:latin typeface="Unbounded" pitchFamily="34" charset="0"/>
                <a:ea typeface="Unbounded" pitchFamily="34" charset="-122"/>
                <a:cs typeface="Unbounded" pitchFamily="34" charset="-120"/>
              </a:rPr>
              <a:t>Важливість в освіті</a:t>
            </a:r>
            <a:endParaRPr lang="en-US" sz="3200" dirty="0">
              <a:solidFill>
                <a:srgbClr val="92D050"/>
              </a:solidFill>
            </a:endParaRPr>
          </a:p>
        </p:txBody>
      </p:sp>
      <p:sp>
        <p:nvSpPr>
          <p:cNvPr id="6" name="Text 4"/>
          <p:cNvSpPr/>
          <p:nvPr/>
        </p:nvSpPr>
        <p:spPr>
          <a:xfrm>
            <a:off x="7614761" y="4348282"/>
            <a:ext cx="6185535" cy="1915120"/>
          </a:xfrm>
          <a:prstGeom prst="rect">
            <a:avLst/>
          </a:prstGeom>
          <a:noFill/>
          <a:ln/>
        </p:spPr>
        <p:txBody>
          <a:bodyPr wrap="square" lIns="0" tIns="0" rIns="0" bIns="0" rtlCol="0" anchor="t"/>
          <a:lstStyle/>
          <a:p>
            <a:pPr marL="0" indent="0">
              <a:lnSpc>
                <a:spcPts val="3000"/>
              </a:lnSpc>
              <a:buNone/>
            </a:pPr>
            <a:r>
              <a:rPr lang="en-US" sz="3200" dirty="0">
                <a:latin typeface="Cabin" pitchFamily="34" charset="0"/>
                <a:ea typeface="Cabin" pitchFamily="34" charset="-122"/>
                <a:cs typeface="Cabin" pitchFamily="34" charset="-120"/>
              </a:rPr>
              <a:t>У сучасній освіті компетентнісний підхід набуває все більшого значення. Він допомагає формувати не тільки знання, а й розвивати в учнів здатність використовувати їх для вирішення реальних проблем.</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err="1"/>
              <a:t>Кожен</a:t>
            </a:r>
            <a:r>
              <a:rPr lang="ru-RU" dirty="0"/>
              <a:t> </a:t>
            </a:r>
            <a:r>
              <a:rPr lang="ru-RU" dirty="0" err="1"/>
              <a:t>учень</a:t>
            </a:r>
            <a:r>
              <a:rPr lang="ru-RU" dirty="0"/>
              <a:t> - </a:t>
            </a:r>
            <a:r>
              <a:rPr lang="ru-RU" dirty="0" err="1"/>
              <a:t>це</a:t>
            </a:r>
            <a:r>
              <a:rPr lang="ru-RU" dirty="0"/>
              <a:t> </a:t>
            </a:r>
            <a:r>
              <a:rPr lang="ru-RU" dirty="0" err="1"/>
              <a:t>індивідуальність</a:t>
            </a:r>
            <a:r>
              <a:rPr lang="ru-RU" dirty="0"/>
              <a:t>, і наша задача - </a:t>
            </a:r>
            <a:r>
              <a:rPr lang="ru-RU" dirty="0" err="1"/>
              <a:t>допомогти</a:t>
            </a:r>
            <a:r>
              <a:rPr lang="ru-RU" dirty="0"/>
              <a:t> кожному </a:t>
            </a:r>
            <a:r>
              <a:rPr lang="ru-RU" dirty="0" err="1"/>
              <a:t>розкрити</a:t>
            </a:r>
            <a:r>
              <a:rPr lang="ru-RU" dirty="0"/>
              <a:t> </a:t>
            </a:r>
            <a:r>
              <a:rPr lang="ru-RU" dirty="0" err="1"/>
              <a:t>свій</a:t>
            </a:r>
            <a:r>
              <a:rPr lang="ru-RU" dirty="0"/>
              <a:t> </a:t>
            </a:r>
            <a:r>
              <a:rPr lang="ru-RU" dirty="0" err="1"/>
              <a:t>потенціал</a:t>
            </a:r>
            <a:r>
              <a:rPr lang="ru-RU" dirty="0"/>
              <a:t> та </a:t>
            </a:r>
            <a:r>
              <a:rPr lang="ru-RU" dirty="0" err="1"/>
              <a:t>знайти</a:t>
            </a:r>
            <a:r>
              <a:rPr lang="ru-RU" dirty="0"/>
              <a:t> </a:t>
            </a:r>
            <a:r>
              <a:rPr lang="ru-RU" dirty="0" err="1"/>
              <a:t>своє</a:t>
            </a:r>
            <a:r>
              <a:rPr lang="ru-RU" dirty="0"/>
              <a:t> </a:t>
            </a:r>
            <a:r>
              <a:rPr lang="ru-RU" dirty="0" err="1"/>
              <a:t>місце</a:t>
            </a:r>
            <a:r>
              <a:rPr lang="ru-RU" dirty="0"/>
              <a:t> в </a:t>
            </a:r>
            <a:r>
              <a:rPr lang="ru-RU" dirty="0" err="1"/>
              <a:t>житті</a:t>
            </a:r>
            <a:r>
              <a:rPr lang="ru-RU" dirty="0"/>
              <a:t>.</a:t>
            </a:r>
            <a:endParaRPr lang="uk-UA" dirty="0"/>
          </a:p>
        </p:txBody>
      </p:sp>
    </p:spTree>
    <p:extLst>
      <p:ext uri="{BB962C8B-B14F-4D97-AF65-F5344CB8AC3E}">
        <p14:creationId xmlns:p14="http://schemas.microsoft.com/office/powerpoint/2010/main" val="23171395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934" y="0"/>
            <a:ext cx="13776932" cy="2103838"/>
          </a:xfrm>
        </p:spPr>
        <p:txBody>
          <a:bodyPr/>
          <a:lstStyle/>
          <a:p>
            <a:pPr algn="ctr"/>
            <a:r>
              <a:rPr lang="uk-UA" dirty="0"/>
              <a:t>Вправа: </a:t>
            </a:r>
            <a:r>
              <a:rPr lang="uk-UA" dirty="0" smtClean="0"/>
              <a:t/>
            </a:r>
            <a:br>
              <a:rPr lang="uk-UA" dirty="0" smtClean="0"/>
            </a:br>
            <a:r>
              <a:rPr lang="uk-UA" dirty="0" smtClean="0"/>
              <a:t>"</a:t>
            </a:r>
            <a:r>
              <a:rPr lang="uk-UA" dirty="0"/>
              <a:t>Аналіз існуючих планів уроків" </a:t>
            </a:r>
            <a:endParaRPr lang="uk-UA" dirty="0"/>
          </a:p>
        </p:txBody>
      </p:sp>
      <p:sp>
        <p:nvSpPr>
          <p:cNvPr id="3" name="Subtitle 2"/>
          <p:cNvSpPr>
            <a:spLocks noGrp="1"/>
          </p:cNvSpPr>
          <p:nvPr>
            <p:ph type="subTitle" idx="1"/>
          </p:nvPr>
        </p:nvSpPr>
        <p:spPr>
          <a:xfrm>
            <a:off x="135467" y="1811868"/>
            <a:ext cx="14494933" cy="6417732"/>
          </a:xfrm>
        </p:spPr>
        <p:txBody>
          <a:bodyPr>
            <a:noAutofit/>
          </a:bodyPr>
          <a:lstStyle/>
          <a:p>
            <a:pPr lvl="0"/>
            <a:r>
              <a:rPr lang="uk-UA" sz="2400" b="1" dirty="0">
                <a:solidFill>
                  <a:schemeClr val="bg1"/>
                </a:solidFill>
              </a:rPr>
              <a:t>З</a:t>
            </a:r>
            <a:r>
              <a:rPr lang="uk-UA" sz="2400" b="1" dirty="0" smtClean="0">
                <a:solidFill>
                  <a:schemeClr val="bg1"/>
                </a:solidFill>
              </a:rPr>
              <a:t>авдання</a:t>
            </a:r>
            <a:r>
              <a:rPr lang="uk-UA" sz="2400" b="1" dirty="0">
                <a:solidFill>
                  <a:schemeClr val="bg1"/>
                </a:solidFill>
              </a:rPr>
              <a:t>:</a:t>
            </a:r>
            <a:r>
              <a:rPr lang="uk-UA" sz="2400" dirty="0">
                <a:solidFill>
                  <a:schemeClr val="bg1"/>
                </a:solidFill>
              </a:rPr>
              <a:t> </a:t>
            </a:r>
          </a:p>
          <a:p>
            <a:pPr lvl="1" algn="l"/>
            <a:r>
              <a:rPr lang="uk-UA" sz="2400" dirty="0" smtClean="0">
                <a:solidFill>
                  <a:schemeClr val="bg1"/>
                </a:solidFill>
              </a:rPr>
              <a:t>Необхідно </a:t>
            </a:r>
            <a:r>
              <a:rPr lang="uk-UA" sz="2400" dirty="0">
                <a:solidFill>
                  <a:schemeClr val="bg1"/>
                </a:solidFill>
              </a:rPr>
              <a:t>проаналізувати отримані плани уроків і визначити, які елементи в них не відповідають вимогам компетентнісного </a:t>
            </a:r>
            <a:r>
              <a:rPr lang="uk-UA" sz="2400" dirty="0" smtClean="0">
                <a:solidFill>
                  <a:schemeClr val="bg1"/>
                </a:solidFill>
              </a:rPr>
              <a:t>підходу.</a:t>
            </a:r>
          </a:p>
          <a:p>
            <a:pPr lvl="1" algn="l"/>
            <a:r>
              <a:rPr lang="uk-UA" sz="2400" b="1" dirty="0" smtClean="0">
                <a:solidFill>
                  <a:srgbClr val="C00000"/>
                </a:solidFill>
              </a:rPr>
              <a:t>Зверніть </a:t>
            </a:r>
            <a:r>
              <a:rPr lang="uk-UA" sz="2400" b="1" dirty="0">
                <a:solidFill>
                  <a:srgbClr val="C00000"/>
                </a:solidFill>
              </a:rPr>
              <a:t>увагу на такі аспекти</a:t>
            </a:r>
            <a:r>
              <a:rPr lang="uk-UA" sz="2400" dirty="0">
                <a:solidFill>
                  <a:srgbClr val="C00000"/>
                </a:solidFill>
              </a:rPr>
              <a:t>: </a:t>
            </a:r>
          </a:p>
          <a:p>
            <a:pPr lvl="2" algn="l"/>
            <a:r>
              <a:rPr lang="uk-UA" sz="2400" b="1" dirty="0">
                <a:solidFill>
                  <a:schemeClr val="bg1"/>
                </a:solidFill>
              </a:rPr>
              <a:t>Формулювання мети уроку:</a:t>
            </a:r>
            <a:r>
              <a:rPr lang="uk-UA" sz="2400" dirty="0">
                <a:solidFill>
                  <a:schemeClr val="bg1"/>
                </a:solidFill>
              </a:rPr>
              <a:t> Чи сформульована мета уроку з точки зору розвитку </a:t>
            </a:r>
            <a:r>
              <a:rPr lang="uk-UA" sz="2400" dirty="0" err="1">
                <a:solidFill>
                  <a:schemeClr val="bg1"/>
                </a:solidFill>
              </a:rPr>
              <a:t>компетентностей</a:t>
            </a:r>
            <a:r>
              <a:rPr lang="uk-UA" sz="2400" dirty="0">
                <a:solidFill>
                  <a:schemeClr val="bg1"/>
                </a:solidFill>
              </a:rPr>
              <a:t> учнів?</a:t>
            </a:r>
          </a:p>
          <a:p>
            <a:pPr lvl="2" algn="l"/>
            <a:r>
              <a:rPr lang="uk-UA" sz="2400" b="1" dirty="0">
                <a:solidFill>
                  <a:schemeClr val="bg1"/>
                </a:solidFill>
              </a:rPr>
              <a:t>Зміст уроку:</a:t>
            </a:r>
            <a:r>
              <a:rPr lang="uk-UA" sz="2400" dirty="0">
                <a:solidFill>
                  <a:schemeClr val="bg1"/>
                </a:solidFill>
              </a:rPr>
              <a:t> Чи передбачає зміст уроку розвиток практичних навичок, умінь розв'язувати проблеми, критичного мислення?</a:t>
            </a:r>
          </a:p>
          <a:p>
            <a:pPr marL="1080000" lvl="2" algn="l"/>
            <a:r>
              <a:rPr lang="uk-UA" sz="2400" b="1" dirty="0" smtClean="0">
                <a:solidFill>
                  <a:schemeClr val="bg1"/>
                </a:solidFill>
              </a:rPr>
              <a:t>Методи </a:t>
            </a:r>
            <a:r>
              <a:rPr lang="uk-UA" sz="2400" b="1" dirty="0">
                <a:solidFill>
                  <a:schemeClr val="bg1"/>
                </a:solidFill>
              </a:rPr>
              <a:t>навчання:</a:t>
            </a:r>
            <a:r>
              <a:rPr lang="uk-UA" sz="2400" dirty="0">
                <a:solidFill>
                  <a:schemeClr val="bg1"/>
                </a:solidFill>
              </a:rPr>
              <a:t> Чи використовуються активні методи навчання, які сприяють </a:t>
            </a:r>
            <a:r>
              <a:rPr lang="uk-UA" sz="2400" dirty="0">
                <a:solidFill>
                  <a:schemeClr val="tx1"/>
                </a:solidFill>
              </a:rPr>
              <a:t>залученню учнів до </a:t>
            </a:r>
            <a:r>
              <a:rPr lang="uk-UA" sz="2400" dirty="0" smtClean="0">
                <a:solidFill>
                  <a:schemeClr val="tx1"/>
                </a:solidFill>
              </a:rPr>
              <a:t>освітнього </a:t>
            </a:r>
            <a:r>
              <a:rPr lang="uk-UA" sz="2400" dirty="0">
                <a:solidFill>
                  <a:schemeClr val="tx1"/>
                </a:solidFill>
              </a:rPr>
              <a:t>процесу?</a:t>
            </a:r>
          </a:p>
          <a:p>
            <a:pPr marL="1080000" lvl="2" algn="l"/>
            <a:r>
              <a:rPr lang="uk-UA" sz="2400" b="1" dirty="0">
                <a:solidFill>
                  <a:schemeClr val="tx1"/>
                </a:solidFill>
              </a:rPr>
              <a:t>Форми організації навчальної діяльності:</a:t>
            </a:r>
            <a:r>
              <a:rPr lang="uk-UA" sz="2400" dirty="0">
                <a:solidFill>
                  <a:schemeClr val="tx1"/>
                </a:solidFill>
              </a:rPr>
              <a:t> Чи передбачені різноманітні форми роботи (індивідуальна, парна, групова)?</a:t>
            </a:r>
          </a:p>
          <a:p>
            <a:pPr marL="1080000" lvl="2" algn="l"/>
            <a:r>
              <a:rPr lang="uk-UA" sz="2400" b="1" dirty="0">
                <a:solidFill>
                  <a:schemeClr val="tx1"/>
                </a:solidFill>
              </a:rPr>
              <a:t>Оцінювання:</a:t>
            </a:r>
            <a:r>
              <a:rPr lang="uk-UA" sz="2400" dirty="0">
                <a:solidFill>
                  <a:schemeClr val="tx1"/>
                </a:solidFill>
              </a:rPr>
              <a:t> Які критерії оцінювання використовуються? Чи оцінюються лише знання, чи також уміння та навички?</a:t>
            </a:r>
          </a:p>
          <a:p>
            <a:endParaRPr lang="uk-UA" sz="2000" dirty="0"/>
          </a:p>
        </p:txBody>
      </p:sp>
    </p:spTree>
    <p:extLst>
      <p:ext uri="{BB962C8B-B14F-4D97-AF65-F5344CB8AC3E}">
        <p14:creationId xmlns:p14="http://schemas.microsoft.com/office/powerpoint/2010/main" val="29227249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468" y="203201"/>
            <a:ext cx="6079066" cy="2607732"/>
          </a:xfrm>
        </p:spPr>
        <p:txBody>
          <a:bodyPr>
            <a:noAutofit/>
          </a:bodyPr>
          <a:lstStyle/>
          <a:p>
            <a:pPr lvl="0"/>
            <a:r>
              <a:rPr lang="uk-UA" sz="3200" b="1" dirty="0" smtClean="0">
                <a:solidFill>
                  <a:srgbClr val="C00000"/>
                </a:solidFill>
              </a:rPr>
              <a:t>Групова </a:t>
            </a:r>
            <a:r>
              <a:rPr lang="uk-UA" sz="3200" b="1" dirty="0">
                <a:solidFill>
                  <a:srgbClr val="C00000"/>
                </a:solidFill>
              </a:rPr>
              <a:t>робота: </a:t>
            </a:r>
            <a:r>
              <a:rPr lang="uk-UA" sz="3200" b="1" dirty="0" smtClean="0">
                <a:solidFill>
                  <a:schemeClr val="bg1"/>
                </a:solidFill>
              </a:rPr>
              <a:t>Обговоріть </a:t>
            </a:r>
            <a:r>
              <a:rPr lang="uk-UA" sz="3200" b="1" dirty="0">
                <a:solidFill>
                  <a:schemeClr val="bg1"/>
                </a:solidFill>
              </a:rPr>
              <a:t>отримані плани уроків у своїх групах і заповнюють таблицю</a:t>
            </a:r>
            <a:r>
              <a:rPr lang="uk-UA" sz="3200" b="1" dirty="0" smtClean="0">
                <a:solidFill>
                  <a:schemeClr val="bg1"/>
                </a:solidFill>
              </a:rPr>
              <a:t>.</a:t>
            </a:r>
            <a:endParaRPr lang="uk-UA" sz="3200" b="1" dirty="0">
              <a:solidFill>
                <a:schemeClr val="bg1"/>
              </a:solidFill>
            </a:endParaRPr>
          </a:p>
        </p:txBody>
      </p:sp>
      <p:pic>
        <p:nvPicPr>
          <p:cNvPr id="6146" name="Picture 2" descr="Як пройти групове інтерв'ю - публикации на Job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1854"/>
            <a:ext cx="5500338" cy="2783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24133" y="84866"/>
            <a:ext cx="7806267" cy="3046988"/>
          </a:xfrm>
          <a:prstGeom prst="rect">
            <a:avLst/>
          </a:prstGeom>
        </p:spPr>
        <p:txBody>
          <a:bodyPr wrap="square">
            <a:spAutoFit/>
          </a:bodyPr>
          <a:lstStyle/>
          <a:p>
            <a:pPr lvl="0"/>
            <a:r>
              <a:rPr lang="uk-UA" sz="3200" b="1" dirty="0">
                <a:solidFill>
                  <a:srgbClr val="C00000"/>
                </a:solidFill>
              </a:rPr>
              <a:t>Презентація результатів: </a:t>
            </a:r>
            <a:r>
              <a:rPr lang="uk-UA" sz="3200" b="1" dirty="0">
                <a:solidFill>
                  <a:schemeClr val="bg1"/>
                </a:solidFill>
              </a:rPr>
              <a:t>Кожна група презентує свої результати, називаючи конкретні приклади того, що, на їхню думку, потрібно змінити в плані уроку для відповідності </a:t>
            </a:r>
            <a:r>
              <a:rPr lang="uk-UA" sz="3200" b="1" dirty="0" err="1">
                <a:solidFill>
                  <a:schemeClr val="bg1"/>
                </a:solidFill>
              </a:rPr>
              <a:t>компетентнісному</a:t>
            </a:r>
            <a:r>
              <a:rPr lang="uk-UA" sz="3200" b="1" dirty="0">
                <a:solidFill>
                  <a:schemeClr val="bg1"/>
                </a:solidFill>
              </a:rPr>
              <a:t> підходу.</a:t>
            </a:r>
            <a:endParaRPr lang="uk-UA" sz="3200" b="1" dirty="0">
              <a:solidFill>
                <a:schemeClr val="bg1"/>
              </a:solidFill>
            </a:endParaRPr>
          </a:p>
        </p:txBody>
      </p:sp>
      <p:pic>
        <p:nvPicPr>
          <p:cNvPr id="6148" name="Picture 4" descr="Презентація результатів монітрингу антикороновірусних програм у  Дніпропетровській області | Громадський Простір"/>
          <p:cNvPicPr>
            <a:picLocks noChangeAspect="1" noChangeArrowheads="1"/>
          </p:cNvPicPr>
          <p:nvPr/>
        </p:nvPicPr>
        <p:blipFill rotWithShape="1">
          <a:blip r:embed="rId3">
            <a:extLst>
              <a:ext uri="{28A0092B-C50C-407E-A947-70E740481C1C}">
                <a14:useLocalDpi xmlns:a14="http://schemas.microsoft.com/office/drawing/2010/main" val="0"/>
              </a:ext>
            </a:extLst>
          </a:blip>
          <a:srcRect t="6552" r="36767" b="29084"/>
          <a:stretch/>
        </p:blipFill>
        <p:spPr bwMode="auto">
          <a:xfrm>
            <a:off x="6959600" y="3131854"/>
            <a:ext cx="5500338" cy="274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9115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33" y="-92620"/>
            <a:ext cx="12673702" cy="928725"/>
          </a:xfrm>
        </p:spPr>
        <p:txBody>
          <a:bodyPr/>
          <a:lstStyle/>
          <a:p>
            <a:pPr algn="ctr"/>
            <a:r>
              <a:rPr lang="uk-UA" dirty="0" smtClean="0"/>
              <a:t>Виробниче навчання</a:t>
            </a:r>
            <a:endParaRPr lang="uk-UA" dirty="0"/>
          </a:p>
        </p:txBody>
      </p:sp>
      <p:graphicFrame>
        <p:nvGraphicFramePr>
          <p:cNvPr id="4" name="Table 3"/>
          <p:cNvGraphicFramePr>
            <a:graphicFrameLocks noGrp="1"/>
          </p:cNvGraphicFramePr>
          <p:nvPr>
            <p:extLst>
              <p:ext uri="{D42A27DB-BD31-4B8C-83A1-F6EECF244321}">
                <p14:modId xmlns:p14="http://schemas.microsoft.com/office/powerpoint/2010/main" val="366106340"/>
              </p:ext>
            </p:extLst>
          </p:nvPr>
        </p:nvGraphicFramePr>
        <p:xfrm>
          <a:off x="22490" y="1051710"/>
          <a:ext cx="14607910" cy="7150789"/>
        </p:xfrm>
        <a:graphic>
          <a:graphicData uri="http://schemas.openxmlformats.org/drawingml/2006/table">
            <a:tbl>
              <a:tblPr firstRow="1" firstCol="1" lastRow="1" lastCol="1" bandRow="1" bandCol="1">
                <a:tableStyleId>{85BE263C-DBD7-4A20-BB59-AAB30ACAA65A}</a:tableStyleId>
              </a:tblPr>
              <a:tblGrid>
                <a:gridCol w="3381110">
                  <a:extLst>
                    <a:ext uri="{9D8B030D-6E8A-4147-A177-3AD203B41FA5}">
                      <a16:colId xmlns:a16="http://schemas.microsoft.com/office/drawing/2014/main" val="2860855423"/>
                    </a:ext>
                  </a:extLst>
                </a:gridCol>
                <a:gridCol w="6270890">
                  <a:extLst>
                    <a:ext uri="{9D8B030D-6E8A-4147-A177-3AD203B41FA5}">
                      <a16:colId xmlns:a16="http://schemas.microsoft.com/office/drawing/2014/main" val="1346360799"/>
                    </a:ext>
                  </a:extLst>
                </a:gridCol>
                <a:gridCol w="4955910">
                  <a:extLst>
                    <a:ext uri="{9D8B030D-6E8A-4147-A177-3AD203B41FA5}">
                      <a16:colId xmlns:a16="http://schemas.microsoft.com/office/drawing/2014/main" val="2564510214"/>
                    </a:ext>
                  </a:extLst>
                </a:gridCol>
              </a:tblGrid>
              <a:tr h="155732">
                <a:tc>
                  <a:txBody>
                    <a:bodyPr/>
                    <a:lstStyle/>
                    <a:p>
                      <a:pPr algn="ctr">
                        <a:spcAft>
                          <a:spcPts val="0"/>
                        </a:spcAft>
                      </a:pPr>
                      <a:r>
                        <a:rPr lang="uk-UA" sz="1700">
                          <a:effectLst/>
                        </a:rPr>
                        <a:t>Тип уроку</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algn="ctr">
                        <a:spcAft>
                          <a:spcPts val="0"/>
                        </a:spcAft>
                      </a:pPr>
                      <a:r>
                        <a:rPr lang="uk-UA" sz="1700">
                          <a:effectLst/>
                        </a:rPr>
                        <a:t>Основна дидактична мета</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algn="ctr">
                        <a:spcAft>
                          <a:spcPts val="0"/>
                        </a:spcAft>
                      </a:pPr>
                      <a:r>
                        <a:rPr lang="uk-UA" sz="1700">
                          <a:effectLst/>
                        </a:rPr>
                        <a:t>Вид уроку</a:t>
                      </a:r>
                      <a:endParaRPr lang="uk-UA" sz="170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2296772232"/>
                  </a:ext>
                </a:extLst>
              </a:tr>
              <a:tr h="155732">
                <a:tc>
                  <a:txBody>
                    <a:bodyPr/>
                    <a:lstStyle/>
                    <a:p>
                      <a:pPr algn="ctr">
                        <a:spcAft>
                          <a:spcPts val="0"/>
                        </a:spcAft>
                      </a:pPr>
                      <a:r>
                        <a:rPr lang="uk-UA" sz="1700" dirty="0">
                          <a:effectLst/>
                        </a:rPr>
                        <a:t>1</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algn="ctr">
                        <a:spcAft>
                          <a:spcPts val="0"/>
                        </a:spcAft>
                      </a:pPr>
                      <a:r>
                        <a:rPr lang="uk-UA" sz="1700">
                          <a:effectLst/>
                        </a:rPr>
                        <a:t>2</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algn="ctr">
                        <a:spcAft>
                          <a:spcPts val="0"/>
                        </a:spcAft>
                      </a:pPr>
                      <a:r>
                        <a:rPr lang="uk-UA" sz="1700">
                          <a:effectLst/>
                        </a:rPr>
                        <a:t>3</a:t>
                      </a:r>
                      <a:endParaRPr lang="uk-UA" sz="170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874522131"/>
                  </a:ext>
                </a:extLst>
              </a:tr>
              <a:tr h="1170517">
                <a:tc>
                  <a:txBody>
                    <a:bodyPr/>
                    <a:lstStyle/>
                    <a:p>
                      <a:pPr>
                        <a:spcAft>
                          <a:spcPts val="0"/>
                        </a:spcAft>
                      </a:pPr>
                      <a:r>
                        <a:rPr lang="uk-UA" sz="1700" dirty="0">
                          <a:effectLst/>
                        </a:rPr>
                        <a:t>Урок формування первинних умінь</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a:spcAft>
                          <a:spcPts val="0"/>
                        </a:spcAft>
                      </a:pPr>
                      <a:r>
                        <a:rPr lang="uk-UA" sz="1700">
                          <a:effectLst/>
                        </a:rPr>
                        <a:t>Сприйняття і первинне усвідомлення нової навчальної інформації; показ нових трудових прийомів і операцій трудової діяльності; формування первинних умінь правильного виконання окремих прийомів з дотриманням правил безпеки</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marL="342900" lvl="0" indent="-342900">
                        <a:spcAft>
                          <a:spcPts val="0"/>
                        </a:spcAft>
                        <a:buFont typeface="Times New Roman" panose="02020603050405020304" pitchFamily="18" charset="0"/>
                        <a:buChar char="-"/>
                        <a:tabLst>
                          <a:tab pos="457200" algn="l"/>
                        </a:tabLst>
                      </a:pPr>
                      <a:r>
                        <a:rPr lang="uk-UA" sz="1700" dirty="0">
                          <a:effectLst/>
                        </a:rPr>
                        <a:t>інструктаж</a:t>
                      </a:r>
                    </a:p>
                    <a:p>
                      <a:pPr marL="342900" lvl="0" indent="-342900">
                        <a:spcAft>
                          <a:spcPts val="0"/>
                        </a:spcAft>
                        <a:buFont typeface="Times New Roman" panose="02020603050405020304" pitchFamily="18" charset="0"/>
                        <a:buChar char="-"/>
                        <a:tabLst>
                          <a:tab pos="457200" algn="l"/>
                        </a:tabLst>
                      </a:pPr>
                      <a:r>
                        <a:rPr lang="uk-UA" sz="1700" dirty="0">
                          <a:effectLst/>
                        </a:rPr>
                        <a:t>екскурсія</a:t>
                      </a:r>
                    </a:p>
                    <a:p>
                      <a:pPr marL="342900" lvl="0" indent="-342900">
                        <a:spcAft>
                          <a:spcPts val="0"/>
                        </a:spcAft>
                        <a:buFont typeface="Times New Roman" panose="02020603050405020304" pitchFamily="18" charset="0"/>
                        <a:buChar char="-"/>
                        <a:tabLst>
                          <a:tab pos="457200" algn="l"/>
                        </a:tabLst>
                      </a:pPr>
                      <a:r>
                        <a:rPr lang="uk-UA" sz="1700" dirty="0">
                          <a:effectLst/>
                        </a:rPr>
                        <a:t>кіно</a:t>
                      </a:r>
                    </a:p>
                    <a:p>
                      <a:pPr marL="342900" lvl="0" indent="-342900">
                        <a:spcAft>
                          <a:spcPts val="0"/>
                        </a:spcAft>
                        <a:buFont typeface="Times New Roman" panose="02020603050405020304" pitchFamily="18" charset="0"/>
                        <a:buChar char="-"/>
                        <a:tabLst>
                          <a:tab pos="457200" algn="l"/>
                        </a:tabLst>
                      </a:pPr>
                      <a:r>
                        <a:rPr lang="uk-UA" sz="1700" dirty="0">
                          <a:effectLst/>
                        </a:rPr>
                        <a:t>вправа</a:t>
                      </a:r>
                    </a:p>
                    <a:p>
                      <a:pPr marL="342900" lvl="0" indent="-342900">
                        <a:spcAft>
                          <a:spcPts val="0"/>
                        </a:spcAft>
                        <a:buFont typeface="Times New Roman" panose="02020603050405020304" pitchFamily="18" charset="0"/>
                        <a:buChar char="-"/>
                        <a:tabLst>
                          <a:tab pos="457200" algn="l"/>
                        </a:tabLst>
                      </a:pPr>
                      <a:r>
                        <a:rPr lang="uk-UA" sz="1700" dirty="0">
                          <a:effectLst/>
                        </a:rPr>
                        <a:t>тренаж</a:t>
                      </a:r>
                      <a:endParaRPr lang="uk-UA" sz="1700" dirty="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1257135309"/>
                  </a:ext>
                </a:extLst>
              </a:tr>
              <a:tr h="1170517">
                <a:tc>
                  <a:txBody>
                    <a:bodyPr/>
                    <a:lstStyle/>
                    <a:p>
                      <a:pPr>
                        <a:spcAft>
                          <a:spcPts val="0"/>
                        </a:spcAft>
                      </a:pPr>
                      <a:r>
                        <a:rPr lang="uk-UA" sz="1700" dirty="0">
                          <a:effectLst/>
                        </a:rPr>
                        <a:t>Урок формування складних умінь</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a:spcAft>
                          <a:spcPts val="0"/>
                        </a:spcAft>
                      </a:pPr>
                      <a:r>
                        <a:rPr lang="uk-UA" sz="1700">
                          <a:effectLst/>
                        </a:rPr>
                        <a:t>Закріплення і розвинення умінь виконання окремих прийомів і операцій трудової діяльності; формування умінь і навичок по об’єднанню декількох простих операцій в одну складну при раціональному використанні утраченого часу</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marL="342900" lvl="0" indent="-342900">
                        <a:spcAft>
                          <a:spcPts val="0"/>
                        </a:spcAft>
                        <a:buFont typeface="Times New Roman" panose="02020603050405020304" pitchFamily="18" charset="0"/>
                        <a:buChar char="-"/>
                        <a:tabLst>
                          <a:tab pos="457200" algn="l"/>
                        </a:tabLst>
                      </a:pPr>
                      <a:r>
                        <a:rPr lang="uk-UA" sz="1700">
                          <a:effectLst/>
                        </a:rPr>
                        <a:t>лабораторно-практичні заняття</a:t>
                      </a:r>
                    </a:p>
                    <a:p>
                      <a:pPr marL="342900" lvl="0" indent="-342900">
                        <a:spcAft>
                          <a:spcPts val="0"/>
                        </a:spcAft>
                        <a:buFont typeface="Times New Roman" panose="02020603050405020304" pitchFamily="18" charset="0"/>
                        <a:buChar char="-"/>
                        <a:tabLst>
                          <a:tab pos="457200" algn="l"/>
                        </a:tabLst>
                      </a:pPr>
                      <a:r>
                        <a:rPr lang="uk-UA" sz="1700">
                          <a:effectLst/>
                        </a:rPr>
                        <a:t>вправи</a:t>
                      </a:r>
                    </a:p>
                    <a:p>
                      <a:pPr marL="342900" lvl="0" indent="-342900">
                        <a:spcAft>
                          <a:spcPts val="0"/>
                        </a:spcAft>
                        <a:buFont typeface="Times New Roman" panose="02020603050405020304" pitchFamily="18" charset="0"/>
                        <a:buChar char="-"/>
                        <a:tabLst>
                          <a:tab pos="457200" algn="l"/>
                        </a:tabLst>
                      </a:pPr>
                      <a:r>
                        <a:rPr lang="uk-UA" sz="1700">
                          <a:effectLst/>
                        </a:rPr>
                        <a:t>імітаційний тренаж</a:t>
                      </a:r>
                    </a:p>
                    <a:p>
                      <a:pPr marL="342900" lvl="0" indent="-342900">
                        <a:spcAft>
                          <a:spcPts val="0"/>
                        </a:spcAft>
                        <a:buFont typeface="Times New Roman" panose="02020603050405020304" pitchFamily="18" charset="0"/>
                        <a:buChar char="-"/>
                        <a:tabLst>
                          <a:tab pos="457200" algn="l"/>
                        </a:tabLst>
                      </a:pPr>
                      <a:r>
                        <a:rPr lang="uk-UA" sz="1700">
                          <a:effectLst/>
                        </a:rPr>
                        <a:t>самостійна робота</a:t>
                      </a:r>
                      <a:endParaRPr lang="uk-UA" sz="170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2149233466"/>
                  </a:ext>
                </a:extLst>
              </a:tr>
              <a:tr h="1170517">
                <a:tc>
                  <a:txBody>
                    <a:bodyPr/>
                    <a:lstStyle/>
                    <a:p>
                      <a:pPr>
                        <a:spcAft>
                          <a:spcPts val="0"/>
                        </a:spcAft>
                      </a:pPr>
                      <a:r>
                        <a:rPr lang="uk-UA" sz="1700" dirty="0">
                          <a:effectLst/>
                        </a:rPr>
                        <a:t>Урок вдосконалення вмінь та формування навичок</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a:spcAft>
                          <a:spcPts val="0"/>
                        </a:spcAft>
                      </a:pPr>
                      <a:r>
                        <a:rPr lang="uk-UA" sz="1700">
                          <a:effectLst/>
                        </a:rPr>
                        <a:t>Удосконалення та систематизація умінь при виконанні складних робіт, формування навичок при вирішенні складних виробничих завдань</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marL="342900" lvl="0" indent="-342900">
                        <a:spcAft>
                          <a:spcPts val="0"/>
                        </a:spcAft>
                        <a:buFont typeface="Times New Roman" panose="02020603050405020304" pitchFamily="18" charset="0"/>
                        <a:buChar char="-"/>
                        <a:tabLst>
                          <a:tab pos="457200" algn="l"/>
                        </a:tabLst>
                      </a:pPr>
                      <a:r>
                        <a:rPr lang="uk-UA" sz="1700">
                          <a:effectLst/>
                        </a:rPr>
                        <a:t>аналіз конкретних ситуацій</a:t>
                      </a:r>
                    </a:p>
                    <a:p>
                      <a:pPr marL="342900" lvl="0" indent="-342900">
                        <a:spcAft>
                          <a:spcPts val="0"/>
                        </a:spcAft>
                        <a:buFont typeface="Times New Roman" panose="02020603050405020304" pitchFamily="18" charset="0"/>
                        <a:buChar char="-"/>
                        <a:tabLst>
                          <a:tab pos="457200" algn="l"/>
                        </a:tabLst>
                      </a:pPr>
                      <a:r>
                        <a:rPr lang="uk-UA" sz="1700">
                          <a:effectLst/>
                        </a:rPr>
                        <a:t>конкурс</a:t>
                      </a:r>
                    </a:p>
                    <a:p>
                      <a:pPr marL="342900" lvl="0" indent="-342900">
                        <a:spcAft>
                          <a:spcPts val="0"/>
                        </a:spcAft>
                        <a:buFont typeface="Times New Roman" panose="02020603050405020304" pitchFamily="18" charset="0"/>
                        <a:buChar char="-"/>
                        <a:tabLst>
                          <a:tab pos="457200" algn="l"/>
                        </a:tabLst>
                      </a:pPr>
                      <a:r>
                        <a:rPr lang="uk-UA" sz="1700">
                          <a:effectLst/>
                        </a:rPr>
                        <a:t>виконання індивідуальних робіт</a:t>
                      </a:r>
                    </a:p>
                    <a:p>
                      <a:pPr marL="342900" lvl="0" indent="-342900">
                        <a:spcAft>
                          <a:spcPts val="0"/>
                        </a:spcAft>
                        <a:buFont typeface="Times New Roman" panose="02020603050405020304" pitchFamily="18" charset="0"/>
                        <a:buChar char="-"/>
                        <a:tabLst>
                          <a:tab pos="457200" algn="l"/>
                        </a:tabLst>
                      </a:pPr>
                      <a:r>
                        <a:rPr lang="uk-UA" sz="1700">
                          <a:effectLst/>
                        </a:rPr>
                        <a:t>дослідження</a:t>
                      </a:r>
                      <a:endParaRPr lang="uk-UA" sz="170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2521311723"/>
                  </a:ext>
                </a:extLst>
              </a:tr>
              <a:tr h="1316832">
                <a:tc>
                  <a:txBody>
                    <a:bodyPr/>
                    <a:lstStyle/>
                    <a:p>
                      <a:pPr>
                        <a:spcAft>
                          <a:spcPts val="0"/>
                        </a:spcAft>
                      </a:pPr>
                      <a:r>
                        <a:rPr lang="uk-UA" sz="1700">
                          <a:effectLst/>
                        </a:rPr>
                        <a:t>Урок комплексного застосування З, У, Н при виконанні НВР</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a:spcAft>
                          <a:spcPts val="0"/>
                        </a:spcAft>
                      </a:pPr>
                      <a:r>
                        <a:rPr lang="uk-UA" sz="1700">
                          <a:effectLst/>
                        </a:rPr>
                        <a:t>Розвинення критичності, аналітичності, логічності мислення, самостійності та творчості учнів при виконанні НВР; комплексне застосування набутих З, У, Н</a:t>
                      </a:r>
                      <a:endParaRPr lang="uk-UA" sz="1700">
                        <a:effectLst/>
                        <a:latin typeface="Times New Roman" panose="02020603050405020304" pitchFamily="18" charset="0"/>
                        <a:ea typeface="Times New Roman" panose="02020603050405020304" pitchFamily="18" charset="0"/>
                      </a:endParaRPr>
                    </a:p>
                  </a:txBody>
                  <a:tcPr marL="32216" marR="32216" marT="0" marB="0"/>
                </a:tc>
                <a:tc>
                  <a:txBody>
                    <a:bodyPr/>
                    <a:lstStyle/>
                    <a:p>
                      <a:pPr marL="342900" lvl="0" indent="-342900">
                        <a:spcAft>
                          <a:spcPts val="0"/>
                        </a:spcAft>
                        <a:buFont typeface="Times New Roman" panose="02020603050405020304" pitchFamily="18" charset="0"/>
                        <a:buChar char="-"/>
                        <a:tabLst>
                          <a:tab pos="457200" algn="l"/>
                        </a:tabLst>
                      </a:pPr>
                      <a:r>
                        <a:rPr lang="uk-UA" sz="1700">
                          <a:effectLst/>
                        </a:rPr>
                        <a:t>ділова гра</a:t>
                      </a:r>
                    </a:p>
                    <a:p>
                      <a:pPr marL="342900" lvl="0" indent="-342900">
                        <a:spcAft>
                          <a:spcPts val="0"/>
                        </a:spcAft>
                        <a:buFont typeface="Times New Roman" panose="02020603050405020304" pitchFamily="18" charset="0"/>
                        <a:buChar char="-"/>
                        <a:tabLst>
                          <a:tab pos="457200" algn="l"/>
                        </a:tabLst>
                      </a:pPr>
                      <a:r>
                        <a:rPr lang="uk-UA" sz="1700">
                          <a:effectLst/>
                        </a:rPr>
                        <a:t>аналіз конкретних ситуацій</a:t>
                      </a:r>
                    </a:p>
                    <a:p>
                      <a:pPr marL="342900" lvl="0" indent="-342900">
                        <a:spcAft>
                          <a:spcPts val="0"/>
                        </a:spcAft>
                        <a:buFont typeface="Times New Roman" panose="02020603050405020304" pitchFamily="18" charset="0"/>
                        <a:buChar char="-"/>
                        <a:tabLst>
                          <a:tab pos="457200" algn="l"/>
                        </a:tabLst>
                      </a:pPr>
                      <a:r>
                        <a:rPr lang="uk-UA" sz="1700">
                          <a:effectLst/>
                        </a:rPr>
                        <a:t>виконання індивідуальних робіт</a:t>
                      </a:r>
                    </a:p>
                    <a:p>
                      <a:pPr marL="342900" lvl="0" indent="-342900">
                        <a:spcAft>
                          <a:spcPts val="0"/>
                        </a:spcAft>
                        <a:buFont typeface="Times New Roman" panose="02020603050405020304" pitchFamily="18" charset="0"/>
                        <a:buChar char="-"/>
                        <a:tabLst>
                          <a:tab pos="457200" algn="l"/>
                        </a:tabLst>
                      </a:pPr>
                      <a:r>
                        <a:rPr lang="uk-UA" sz="1700">
                          <a:effectLst/>
                        </a:rPr>
                        <a:t>ігрове проектування</a:t>
                      </a:r>
                      <a:endParaRPr lang="uk-UA" sz="170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2262212066"/>
                  </a:ext>
                </a:extLst>
              </a:tr>
              <a:tr h="1316832">
                <a:tc>
                  <a:txBody>
                    <a:bodyPr/>
                    <a:lstStyle/>
                    <a:p>
                      <a:pPr>
                        <a:spcAft>
                          <a:spcPts val="0"/>
                        </a:spcAft>
                      </a:pPr>
                      <a:r>
                        <a:rPr lang="uk-UA" sz="1700" dirty="0">
                          <a:effectLst/>
                        </a:rPr>
                        <a:t>Контрольно-перевірочний урок</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a:spcAft>
                          <a:spcPts val="0"/>
                        </a:spcAft>
                      </a:pPr>
                      <a:r>
                        <a:rPr lang="uk-UA" sz="1700" dirty="0">
                          <a:effectLst/>
                        </a:rPr>
                        <a:t>Виявлення глибини знань, перевірка і оцінка умінь і навичок виконання окремих операцій та складних і комплексних робіт;</a:t>
                      </a:r>
                    </a:p>
                    <a:p>
                      <a:pPr>
                        <a:spcAft>
                          <a:spcPts val="0"/>
                        </a:spcAft>
                      </a:pPr>
                      <a:r>
                        <a:rPr lang="uk-UA" sz="1700" dirty="0">
                          <a:effectLst/>
                        </a:rPr>
                        <a:t>Виявлення недоліків в З, У, Н та їх причин;</a:t>
                      </a:r>
                    </a:p>
                    <a:p>
                      <a:pPr>
                        <a:spcAft>
                          <a:spcPts val="0"/>
                        </a:spcAft>
                      </a:pPr>
                      <a:r>
                        <a:rPr lang="uk-UA" sz="1700" dirty="0">
                          <a:effectLst/>
                        </a:rPr>
                        <a:t>Отримання даних для атестації учнів</a:t>
                      </a:r>
                      <a:endParaRPr lang="uk-UA" sz="1700" dirty="0">
                        <a:effectLst/>
                        <a:latin typeface="Times New Roman" panose="02020603050405020304" pitchFamily="18" charset="0"/>
                        <a:ea typeface="Times New Roman" panose="02020603050405020304" pitchFamily="18" charset="0"/>
                      </a:endParaRPr>
                    </a:p>
                  </a:txBody>
                  <a:tcPr marL="32216" marR="32216" marT="0" marB="0"/>
                </a:tc>
                <a:tc>
                  <a:txBody>
                    <a:bodyPr/>
                    <a:lstStyle/>
                    <a:p>
                      <a:pPr marL="342900" lvl="0" indent="-342900">
                        <a:spcAft>
                          <a:spcPts val="0"/>
                        </a:spcAft>
                        <a:buFont typeface="Times New Roman" panose="02020603050405020304" pitchFamily="18" charset="0"/>
                        <a:buChar char="-"/>
                        <a:tabLst>
                          <a:tab pos="457200" algn="l"/>
                        </a:tabLst>
                      </a:pPr>
                      <a:r>
                        <a:rPr lang="uk-UA" sz="1700" dirty="0">
                          <a:effectLst/>
                        </a:rPr>
                        <a:t>залік</a:t>
                      </a:r>
                    </a:p>
                    <a:p>
                      <a:pPr marL="342900" lvl="0" indent="-342900">
                        <a:spcAft>
                          <a:spcPts val="0"/>
                        </a:spcAft>
                        <a:buFont typeface="Times New Roman" panose="02020603050405020304" pitchFamily="18" charset="0"/>
                        <a:buChar char="-"/>
                        <a:tabLst>
                          <a:tab pos="457200" algn="l"/>
                        </a:tabLst>
                      </a:pPr>
                      <a:r>
                        <a:rPr lang="uk-UA" sz="1700" dirty="0">
                          <a:effectLst/>
                        </a:rPr>
                        <a:t>тестування</a:t>
                      </a:r>
                    </a:p>
                    <a:p>
                      <a:pPr marL="342900" lvl="0" indent="-342900">
                        <a:spcAft>
                          <a:spcPts val="0"/>
                        </a:spcAft>
                        <a:buFont typeface="Times New Roman" panose="02020603050405020304" pitchFamily="18" charset="0"/>
                        <a:buChar char="-"/>
                        <a:tabLst>
                          <a:tab pos="457200" algn="l"/>
                        </a:tabLst>
                      </a:pPr>
                      <a:r>
                        <a:rPr lang="uk-UA" sz="1700" dirty="0">
                          <a:effectLst/>
                        </a:rPr>
                        <a:t>контрольно-перевірочна робота</a:t>
                      </a:r>
                    </a:p>
                    <a:p>
                      <a:pPr marL="342900" lvl="0" indent="-342900">
                        <a:spcAft>
                          <a:spcPts val="0"/>
                        </a:spcAft>
                        <a:buFont typeface="Times New Roman" panose="02020603050405020304" pitchFamily="18" charset="0"/>
                        <a:buChar char="-"/>
                        <a:tabLst>
                          <a:tab pos="457200" algn="l"/>
                        </a:tabLst>
                      </a:pPr>
                      <a:r>
                        <a:rPr lang="uk-UA" sz="1700" dirty="0">
                          <a:effectLst/>
                        </a:rPr>
                        <a:t>імітаційні вправи</a:t>
                      </a:r>
                    </a:p>
                    <a:p>
                      <a:pPr marL="342900" lvl="0" indent="-342900">
                        <a:spcAft>
                          <a:spcPts val="0"/>
                        </a:spcAft>
                        <a:buFont typeface="Times New Roman" panose="02020603050405020304" pitchFamily="18" charset="0"/>
                        <a:buChar char="-"/>
                        <a:tabLst>
                          <a:tab pos="457200" algn="l"/>
                        </a:tabLst>
                      </a:pPr>
                      <a:r>
                        <a:rPr lang="uk-UA" sz="1700" dirty="0">
                          <a:effectLst/>
                        </a:rPr>
                        <a:t>конкурс</a:t>
                      </a:r>
                    </a:p>
                    <a:p>
                      <a:pPr marL="342900" lvl="0" indent="-342900">
                        <a:spcAft>
                          <a:spcPts val="0"/>
                        </a:spcAft>
                        <a:buFont typeface="Times New Roman" panose="02020603050405020304" pitchFamily="18" charset="0"/>
                        <a:buChar char="-"/>
                        <a:tabLst>
                          <a:tab pos="457200" algn="l"/>
                        </a:tabLst>
                      </a:pPr>
                      <a:r>
                        <a:rPr lang="uk-UA" sz="1700" dirty="0">
                          <a:effectLst/>
                        </a:rPr>
                        <a:t>гра</a:t>
                      </a:r>
                      <a:endParaRPr lang="uk-UA" sz="1700" dirty="0">
                        <a:effectLst/>
                        <a:latin typeface="Times New Roman" panose="02020603050405020304" pitchFamily="18" charset="0"/>
                        <a:ea typeface="Times New Roman" panose="02020603050405020304" pitchFamily="18" charset="0"/>
                      </a:endParaRPr>
                    </a:p>
                  </a:txBody>
                  <a:tcPr marL="32216" marR="32216" marT="0" marB="0"/>
                </a:tc>
                <a:extLst>
                  <a:ext uri="{0D108BD9-81ED-4DB2-BD59-A6C34878D82A}">
                    <a16:rowId xmlns:a16="http://schemas.microsoft.com/office/drawing/2014/main" val="3510103572"/>
                  </a:ext>
                </a:extLst>
              </a:tr>
            </a:tbl>
          </a:graphicData>
        </a:graphic>
      </p:graphicFrame>
      <p:sp>
        <p:nvSpPr>
          <p:cNvPr id="5" name="Rectangle 1"/>
          <p:cNvSpPr>
            <a:spLocks noGrp="1" noChangeArrowheads="1"/>
          </p:cNvSpPr>
          <p:nvPr>
            <p:ph type="body" idx="1"/>
          </p:nvPr>
        </p:nvSpPr>
        <p:spPr bwMode="auto">
          <a:xfrm>
            <a:off x="0" y="666828"/>
            <a:ext cx="2526498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uk-UA" altLang="uk-UA" sz="2000" b="1" i="0" u="none" strike="noStrike" cap="none" normalizeH="0" baseline="0" dirty="0" smtClean="0">
                <a:ln>
                  <a:noFill/>
                </a:ln>
                <a:solidFill>
                  <a:srgbClr val="C00000"/>
                </a:solidFill>
                <a:effectLst/>
                <a:latin typeface="Arial" panose="020B0604020202020204" pitchFamily="34" charset="0"/>
                <a:ea typeface="Times New Roman" panose="02020603050405020304" pitchFamily="18" charset="0"/>
              </a:rPr>
              <a:t>Класифікація типів і видів уроків виробничого навчання</a:t>
            </a:r>
            <a:endParaRPr kumimoji="0" lang="uk-UA" altLang="uk-UA" sz="2000" b="0" i="0" u="none" strike="noStrike" cap="none" normalizeH="0" baseline="0" dirty="0" smtClean="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uk-UA" altLang="uk-UA"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11055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33" y="-92620"/>
            <a:ext cx="12673702" cy="928725"/>
          </a:xfrm>
        </p:spPr>
        <p:txBody>
          <a:bodyPr/>
          <a:lstStyle/>
          <a:p>
            <a:pPr algn="ctr"/>
            <a:r>
              <a:rPr lang="uk-UA" dirty="0" smtClean="0"/>
              <a:t>Теоретичне навчання</a:t>
            </a:r>
            <a:endParaRPr lang="uk-UA" dirty="0"/>
          </a:p>
        </p:txBody>
      </p:sp>
      <p:sp>
        <p:nvSpPr>
          <p:cNvPr id="8" name="Rectangle 7"/>
          <p:cNvSpPr/>
          <p:nvPr/>
        </p:nvSpPr>
        <p:spPr>
          <a:xfrm>
            <a:off x="0" y="659411"/>
            <a:ext cx="6831037" cy="400110"/>
          </a:xfrm>
          <a:prstGeom prst="rect">
            <a:avLst/>
          </a:prstGeom>
        </p:spPr>
        <p:txBody>
          <a:bodyPr wrap="none">
            <a:spAutoFit/>
          </a:bodyPr>
          <a:lstStyle/>
          <a:p>
            <a:pPr algn="ctr">
              <a:spcAft>
                <a:spcPts val="0"/>
              </a:spcAft>
            </a:pPr>
            <a:r>
              <a:rPr lang="uk-UA" sz="2000" b="1" dirty="0">
                <a:solidFill>
                  <a:srgbClr val="C00000"/>
                </a:solidFill>
                <a:latin typeface="Times New Roman" panose="02020603050405020304" pitchFamily="18" charset="0"/>
                <a:ea typeface="Times New Roman" panose="02020603050405020304" pitchFamily="18" charset="0"/>
              </a:rPr>
              <a:t>Класифікація типів і видів уроку теоретичного навчання</a:t>
            </a:r>
            <a:endParaRPr lang="uk-UA" sz="2000" dirty="0">
              <a:solidFill>
                <a:srgbClr val="C00000"/>
              </a:solidFill>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750544807"/>
              </p:ext>
            </p:extLst>
          </p:nvPr>
        </p:nvGraphicFramePr>
        <p:xfrm>
          <a:off x="-1" y="1059522"/>
          <a:ext cx="14630401" cy="7328370"/>
        </p:xfrm>
        <a:graphic>
          <a:graphicData uri="http://schemas.openxmlformats.org/drawingml/2006/table">
            <a:tbl>
              <a:tblPr>
                <a:tableStyleId>{08FB837D-C827-4EFA-A057-4D05807E0F7C}</a:tableStyleId>
              </a:tblPr>
              <a:tblGrid>
                <a:gridCol w="4392449">
                  <a:extLst>
                    <a:ext uri="{9D8B030D-6E8A-4147-A177-3AD203B41FA5}">
                      <a16:colId xmlns:a16="http://schemas.microsoft.com/office/drawing/2014/main" val="1299884271"/>
                    </a:ext>
                  </a:extLst>
                </a:gridCol>
                <a:gridCol w="5989701">
                  <a:extLst>
                    <a:ext uri="{9D8B030D-6E8A-4147-A177-3AD203B41FA5}">
                      <a16:colId xmlns:a16="http://schemas.microsoft.com/office/drawing/2014/main" val="3873853723"/>
                    </a:ext>
                  </a:extLst>
                </a:gridCol>
                <a:gridCol w="4248251">
                  <a:extLst>
                    <a:ext uri="{9D8B030D-6E8A-4147-A177-3AD203B41FA5}">
                      <a16:colId xmlns:a16="http://schemas.microsoft.com/office/drawing/2014/main" val="617958558"/>
                    </a:ext>
                  </a:extLst>
                </a:gridCol>
              </a:tblGrid>
              <a:tr h="260843">
                <a:tc>
                  <a:txBody>
                    <a:bodyPr/>
                    <a:lstStyle/>
                    <a:p>
                      <a:pPr algn="ctr">
                        <a:lnSpc>
                          <a:spcPct val="107000"/>
                        </a:lnSpc>
                        <a:spcAft>
                          <a:spcPts val="0"/>
                        </a:spcAft>
                      </a:pPr>
                      <a:r>
                        <a:rPr lang="uk-UA" sz="1700">
                          <a:effectLst/>
                        </a:rPr>
                        <a:t>Тип уроку</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gn="ctr">
                        <a:lnSpc>
                          <a:spcPct val="107000"/>
                        </a:lnSpc>
                        <a:spcAft>
                          <a:spcPts val="0"/>
                        </a:spcAft>
                      </a:pPr>
                      <a:r>
                        <a:rPr lang="uk-UA" sz="1700">
                          <a:effectLst/>
                        </a:rPr>
                        <a:t>Основна дидактична мета</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gn="ctr">
                        <a:lnSpc>
                          <a:spcPct val="107000"/>
                        </a:lnSpc>
                        <a:spcAft>
                          <a:spcPts val="0"/>
                        </a:spcAft>
                      </a:pPr>
                      <a:r>
                        <a:rPr lang="uk-UA" sz="1700">
                          <a:effectLst/>
                        </a:rPr>
                        <a:t>Вид уроку</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1714752402"/>
                  </a:ext>
                </a:extLst>
              </a:tr>
              <a:tr h="1304216">
                <a:tc>
                  <a:txBody>
                    <a:bodyPr/>
                    <a:lstStyle/>
                    <a:p>
                      <a:pPr>
                        <a:lnSpc>
                          <a:spcPct val="107000"/>
                        </a:lnSpc>
                        <a:spcAft>
                          <a:spcPts val="0"/>
                        </a:spcAft>
                      </a:pPr>
                      <a:r>
                        <a:rPr lang="uk-UA" sz="1700">
                          <a:effectLst/>
                        </a:rPr>
                        <a:t>Урок засвоєння нового матеріалу</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a:effectLst/>
                        </a:rPr>
                        <a:t>Сприйняття і первинне усвідомлення нової навчальної інформації, запам’ятовування основних суттєвих факторів, понять, закономірностей</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marL="342900" lvl="0" indent="-342900">
                        <a:lnSpc>
                          <a:spcPct val="107000"/>
                        </a:lnSpc>
                        <a:spcAft>
                          <a:spcPts val="0"/>
                        </a:spcAft>
                        <a:buFont typeface="Times New Roman" panose="02020603050405020304" pitchFamily="18" charset="0"/>
                        <a:buChar char="-"/>
                        <a:tabLst>
                          <a:tab pos="457200" algn="l"/>
                        </a:tabLst>
                      </a:pPr>
                      <a:r>
                        <a:rPr lang="uk-UA" sz="1700">
                          <a:effectLst/>
                        </a:rPr>
                        <a:t>розповідь</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лекція</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бесіда</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кіно</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екскурсія</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2856723404"/>
                  </a:ext>
                </a:extLst>
              </a:tr>
              <a:tr h="1511646">
                <a:tc>
                  <a:txBody>
                    <a:bodyPr/>
                    <a:lstStyle/>
                    <a:p>
                      <a:pPr>
                        <a:lnSpc>
                          <a:spcPct val="107000"/>
                        </a:lnSpc>
                        <a:spcAft>
                          <a:spcPts val="0"/>
                        </a:spcAft>
                      </a:pPr>
                      <a:r>
                        <a:rPr lang="uk-UA" sz="1700">
                          <a:effectLst/>
                        </a:rPr>
                        <a:t>Урок закріплення і удосконалення нових знань, умінь, навичок</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a:effectLst/>
                        </a:rPr>
                        <a:t>Вторинне усвідомлення нового навчального матеріалу шляхом відтворення та застосування набутих знань у практичній діяльності, набуття їх міцності</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marL="342900" lvl="0" indent="-342900">
                        <a:lnSpc>
                          <a:spcPct val="107000"/>
                        </a:lnSpc>
                        <a:spcAft>
                          <a:spcPts val="0"/>
                        </a:spcAft>
                        <a:buFont typeface="Times New Roman" panose="02020603050405020304" pitchFamily="18" charset="0"/>
                        <a:buChar char="-"/>
                        <a:tabLst>
                          <a:tab pos="457200" algn="l"/>
                        </a:tabLst>
                      </a:pPr>
                      <a:r>
                        <a:rPr lang="uk-UA" sz="1700">
                          <a:effectLst/>
                        </a:rPr>
                        <a:t>лабораторно-практичні заняття</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самостійна робота</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вправа</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семінар</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бесіда</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250860410"/>
                  </a:ext>
                </a:extLst>
              </a:tr>
              <a:tr h="1511646">
                <a:tc>
                  <a:txBody>
                    <a:bodyPr/>
                    <a:lstStyle/>
                    <a:p>
                      <a:pPr>
                        <a:lnSpc>
                          <a:spcPct val="107000"/>
                        </a:lnSpc>
                        <a:spcAft>
                          <a:spcPts val="0"/>
                        </a:spcAft>
                      </a:pPr>
                      <a:r>
                        <a:rPr lang="uk-UA" sz="1700">
                          <a:effectLst/>
                        </a:rPr>
                        <a:t>Урок узагальнення і систематизації нових знань, умінь, навичок</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a:effectLst/>
                        </a:rPr>
                        <a:t>Узагальнення і систематизація набутих знань, умінь, навичок за темою програми, розвиток творчості та усвідомленої активності учнів, більш глибоке розкриття вузлових питань теми</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marL="342900" lvl="0" indent="-342900">
                        <a:lnSpc>
                          <a:spcPct val="107000"/>
                        </a:lnSpc>
                        <a:spcAft>
                          <a:spcPts val="0"/>
                        </a:spcAft>
                        <a:buFont typeface="Times New Roman" panose="02020603050405020304" pitchFamily="18" charset="0"/>
                        <a:buChar char="-"/>
                        <a:tabLst>
                          <a:tab pos="457200" algn="l"/>
                        </a:tabLst>
                      </a:pPr>
                      <a:r>
                        <a:rPr lang="uk-UA" sz="1700">
                          <a:effectLst/>
                        </a:rPr>
                        <a:t>ділова гра</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конкурс</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конференція</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аналіз конкретних ситуацій</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2711883763"/>
                  </a:ext>
                </a:extLst>
              </a:tr>
              <a:tr h="1825904">
                <a:tc>
                  <a:txBody>
                    <a:bodyPr/>
                    <a:lstStyle/>
                    <a:p>
                      <a:pPr>
                        <a:lnSpc>
                          <a:spcPct val="107000"/>
                        </a:lnSpc>
                        <a:spcAft>
                          <a:spcPts val="0"/>
                        </a:spcAft>
                      </a:pPr>
                      <a:r>
                        <a:rPr lang="uk-UA" sz="1700">
                          <a:effectLst/>
                        </a:rPr>
                        <a:t>Контрольно-перевірочний урок</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a:effectLst/>
                        </a:rPr>
                        <a:t>Виявлення рівня усвідомленості та глибини знань, перевірка і оцінка умінь і навичок практичного їх застосування, отримання даних для атестації учнів</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marL="342900" lvl="0" indent="-342900">
                        <a:lnSpc>
                          <a:spcPct val="107000"/>
                        </a:lnSpc>
                        <a:spcAft>
                          <a:spcPts val="0"/>
                        </a:spcAft>
                        <a:buFont typeface="Times New Roman" panose="02020603050405020304" pitchFamily="18" charset="0"/>
                        <a:buChar char="-"/>
                        <a:tabLst>
                          <a:tab pos="457200" algn="l"/>
                        </a:tabLst>
                      </a:pPr>
                      <a:r>
                        <a:rPr lang="uk-UA" sz="1700">
                          <a:effectLst/>
                        </a:rPr>
                        <a:t>контрольна робота</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опитування</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залік</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іспит</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анкетування</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конкурс</a:t>
                      </a:r>
                    </a:p>
                    <a:p>
                      <a:pPr marL="342900" lvl="0" indent="-342900">
                        <a:lnSpc>
                          <a:spcPct val="107000"/>
                        </a:lnSpc>
                        <a:spcAft>
                          <a:spcPts val="0"/>
                        </a:spcAft>
                        <a:buFont typeface="Times New Roman" panose="02020603050405020304" pitchFamily="18" charset="0"/>
                        <a:buChar char="-"/>
                        <a:tabLst>
                          <a:tab pos="457200" algn="l"/>
                        </a:tabLst>
                      </a:pPr>
                      <a:r>
                        <a:rPr lang="uk-UA" sz="1700">
                          <a:effectLst/>
                        </a:rPr>
                        <a:t>ділова гра</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2205385092"/>
                  </a:ext>
                </a:extLst>
              </a:tr>
              <a:tr h="755823">
                <a:tc>
                  <a:txBody>
                    <a:bodyPr/>
                    <a:lstStyle/>
                    <a:p>
                      <a:pPr>
                        <a:lnSpc>
                          <a:spcPct val="107000"/>
                        </a:lnSpc>
                        <a:spcAft>
                          <a:spcPts val="0"/>
                        </a:spcAft>
                      </a:pPr>
                      <a:r>
                        <a:rPr lang="uk-UA" sz="1700">
                          <a:effectLst/>
                        </a:rPr>
                        <a:t>Комбінований урок</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a:effectLst/>
                        </a:rPr>
                        <a:t>Вирішується декілька дидактичних цілей попередніх типів уроків</a:t>
                      </a:r>
                      <a:endParaRPr lang="uk-UA"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tc>
                  <a:txBody>
                    <a:bodyPr/>
                    <a:lstStyle/>
                    <a:p>
                      <a:pPr>
                        <a:lnSpc>
                          <a:spcPct val="107000"/>
                        </a:lnSpc>
                        <a:spcAft>
                          <a:spcPts val="0"/>
                        </a:spcAft>
                      </a:pPr>
                      <a:r>
                        <a:rPr lang="uk-UA" sz="1700" dirty="0">
                          <a:effectLst/>
                        </a:rPr>
                        <a:t>Використовуються елементи деяких попередніх видів уроку</a:t>
                      </a:r>
                      <a:endParaRPr lang="uk-UA"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317" marR="47317" marT="0" marB="0"/>
                </a:tc>
                <a:extLst>
                  <a:ext uri="{0D108BD9-81ED-4DB2-BD59-A6C34878D82A}">
                    <a16:rowId xmlns:a16="http://schemas.microsoft.com/office/drawing/2014/main" val="1285856215"/>
                  </a:ext>
                </a:extLst>
              </a:tr>
            </a:tbl>
          </a:graphicData>
        </a:graphic>
      </p:graphicFrame>
    </p:spTree>
    <p:extLst>
      <p:ext uri="{BB962C8B-B14F-4D97-AF65-F5344CB8AC3E}">
        <p14:creationId xmlns:p14="http://schemas.microsoft.com/office/powerpoint/2010/main" val="151642290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0267" y="1219200"/>
            <a:ext cx="11260666" cy="1938992"/>
          </a:xfrm>
          <a:prstGeom prst="rect">
            <a:avLst/>
          </a:prstGeom>
        </p:spPr>
        <p:txBody>
          <a:bodyPr wrap="square">
            <a:spAutoFit/>
          </a:bodyPr>
          <a:lstStyle/>
          <a:p>
            <a:pPr algn="ctr">
              <a:spcAft>
                <a:spcPts val="0"/>
              </a:spcAft>
              <a:tabLst>
                <a:tab pos="4000500" algn="l"/>
              </a:tabLst>
            </a:pPr>
            <a:r>
              <a:rPr lang="uk-UA" sz="6000" b="1" dirty="0" smtClean="0">
                <a:latin typeface="Times New Roman" panose="02020603050405020304" pitchFamily="18" charset="0"/>
                <a:ea typeface="Georgia" panose="02040502050405020303" pitchFamily="18" charset="0"/>
                <a:hlinkClick r:id="rId2" action="ppaction://hlinkfile"/>
              </a:rPr>
              <a:t>Зразок</a:t>
            </a:r>
            <a:r>
              <a:rPr lang="uk-UA" sz="6000" b="1" dirty="0" smtClean="0">
                <a:latin typeface="Times New Roman" panose="02020603050405020304" pitchFamily="18" charset="0"/>
                <a:ea typeface="Times New Roman" panose="02020603050405020304" pitchFamily="18" charset="0"/>
                <a:hlinkClick r:id="rId2" action="ppaction://hlinkfile"/>
              </a:rPr>
              <a:t> </a:t>
            </a:r>
          </a:p>
          <a:p>
            <a:pPr algn="ctr">
              <a:spcAft>
                <a:spcPts val="0"/>
              </a:spcAft>
              <a:tabLst>
                <a:tab pos="4000500" algn="l"/>
              </a:tabLst>
            </a:pPr>
            <a:r>
              <a:rPr lang="uk-UA" sz="6000" b="1" dirty="0" smtClean="0">
                <a:latin typeface="Times New Roman" panose="02020603050405020304" pitchFamily="18" charset="0"/>
                <a:ea typeface="Times New Roman" panose="02020603050405020304" pitchFamily="18" charset="0"/>
                <a:hlinkClick r:id="rId2" action="ppaction://hlinkfile"/>
              </a:rPr>
              <a:t>уроку виробничого навчання</a:t>
            </a:r>
            <a:endParaRPr lang="uk-UA" sz="6000" dirty="0" smtClean="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770447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10267" y="1219200"/>
            <a:ext cx="11260666" cy="1938992"/>
          </a:xfrm>
          <a:prstGeom prst="rect">
            <a:avLst/>
          </a:prstGeom>
        </p:spPr>
        <p:txBody>
          <a:bodyPr wrap="square">
            <a:spAutoFit/>
          </a:bodyPr>
          <a:lstStyle/>
          <a:p>
            <a:pPr algn="ctr">
              <a:spcAft>
                <a:spcPts val="0"/>
              </a:spcAft>
              <a:tabLst>
                <a:tab pos="4000500" algn="l"/>
              </a:tabLst>
            </a:pPr>
            <a:r>
              <a:rPr lang="uk-UA" sz="6000" b="1" dirty="0" smtClean="0">
                <a:latin typeface="Times New Roman" panose="02020603050405020304" pitchFamily="18" charset="0"/>
                <a:ea typeface="Georgia" panose="02040502050405020303" pitchFamily="18" charset="0"/>
                <a:hlinkClick r:id="rId2" action="ppaction://hlinkfile"/>
              </a:rPr>
              <a:t>Зразок</a:t>
            </a:r>
            <a:r>
              <a:rPr lang="uk-UA" sz="6000" b="1" dirty="0" smtClean="0">
                <a:latin typeface="Times New Roman" panose="02020603050405020304" pitchFamily="18" charset="0"/>
                <a:ea typeface="Times New Roman" panose="02020603050405020304" pitchFamily="18" charset="0"/>
                <a:hlinkClick r:id="rId2" action="ppaction://hlinkfile"/>
              </a:rPr>
              <a:t> </a:t>
            </a:r>
          </a:p>
          <a:p>
            <a:pPr algn="ctr">
              <a:spcAft>
                <a:spcPts val="0"/>
              </a:spcAft>
              <a:tabLst>
                <a:tab pos="4000500" algn="l"/>
              </a:tabLst>
            </a:pPr>
            <a:r>
              <a:rPr lang="uk-UA" sz="6000" b="1" dirty="0" smtClean="0">
                <a:latin typeface="Times New Roman" panose="02020603050405020304" pitchFamily="18" charset="0"/>
                <a:ea typeface="Times New Roman" panose="02020603050405020304" pitchFamily="18" charset="0"/>
                <a:hlinkClick r:id="rId2" action="ppaction://hlinkfile"/>
              </a:rPr>
              <a:t>уроку теоретичного навчання</a:t>
            </a:r>
            <a:endParaRPr lang="uk-UA" sz="6000" dirty="0" smtClean="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51991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1">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 0"/>
          <p:cNvSpPr/>
          <p:nvPr/>
        </p:nvSpPr>
        <p:spPr>
          <a:xfrm>
            <a:off x="8128000" y="457200"/>
            <a:ext cx="6028268" cy="3832958"/>
          </a:xfrm>
          <a:prstGeom prst="rect">
            <a:avLst/>
          </a:prstGeom>
          <a:noFill/>
          <a:ln/>
        </p:spPr>
        <p:txBody>
          <a:bodyPr wrap="square" lIns="0" tIns="0" rIns="0" bIns="0" rtlCol="0" anchor="t"/>
          <a:lstStyle/>
          <a:p>
            <a:pPr algn="ctr">
              <a:lnSpc>
                <a:spcPts val="5500"/>
              </a:lnSpc>
            </a:pPr>
            <a:r>
              <a:rPr lang="ru-RU" sz="4400" dirty="0" smtClean="0"/>
              <a:t>Наша </a:t>
            </a:r>
            <a:r>
              <a:rPr lang="ru-RU" sz="4400" dirty="0" err="1" smtClean="0"/>
              <a:t>місія</a:t>
            </a:r>
            <a:r>
              <a:rPr lang="ru-RU" sz="4400" dirty="0" smtClean="0"/>
              <a:t> - не просто </a:t>
            </a:r>
            <a:r>
              <a:rPr lang="ru-RU" sz="4400" dirty="0" err="1" smtClean="0"/>
              <a:t>навчати</a:t>
            </a:r>
            <a:r>
              <a:rPr lang="ru-RU" sz="4400" dirty="0" smtClean="0"/>
              <a:t>, а </a:t>
            </a:r>
            <a:r>
              <a:rPr lang="ru-RU" sz="4400" dirty="0" err="1" smtClean="0"/>
              <a:t>виховувати</a:t>
            </a:r>
            <a:r>
              <a:rPr lang="ru-RU" sz="4400" dirty="0" smtClean="0"/>
              <a:t> </a:t>
            </a:r>
            <a:r>
              <a:rPr lang="ru-RU" sz="4400" dirty="0" err="1" smtClean="0"/>
              <a:t>відповідальних</a:t>
            </a:r>
            <a:r>
              <a:rPr lang="ru-RU" sz="4400" dirty="0" smtClean="0"/>
              <a:t>, </a:t>
            </a:r>
            <a:r>
              <a:rPr lang="ru-RU" sz="4400" dirty="0" err="1" smtClean="0"/>
              <a:t>творчих</a:t>
            </a:r>
            <a:r>
              <a:rPr lang="ru-RU" sz="4400" dirty="0" smtClean="0"/>
              <a:t> та </a:t>
            </a:r>
            <a:r>
              <a:rPr lang="ru-RU" sz="4400" dirty="0" err="1" smtClean="0"/>
              <a:t>компетентних</a:t>
            </a:r>
            <a:r>
              <a:rPr lang="ru-RU" sz="4400" dirty="0" smtClean="0"/>
              <a:t> </a:t>
            </a:r>
            <a:r>
              <a:rPr lang="ru-RU" sz="4400" dirty="0" err="1" smtClean="0"/>
              <a:t>кваліфікованих</a:t>
            </a:r>
            <a:r>
              <a:rPr lang="ru-RU" sz="4400" dirty="0" smtClean="0"/>
              <a:t> </a:t>
            </a:r>
            <a:r>
              <a:rPr lang="ru-RU" sz="4400" dirty="0" err="1" smtClean="0"/>
              <a:t>робітників</a:t>
            </a:r>
            <a:r>
              <a:rPr lang="ru-RU" sz="4400" dirty="0" smtClean="0"/>
              <a:t>, </a:t>
            </a:r>
            <a:r>
              <a:rPr lang="ru-RU" sz="4400" dirty="0" err="1" smtClean="0"/>
              <a:t>готових</a:t>
            </a:r>
            <a:r>
              <a:rPr lang="ru-RU" sz="4400" dirty="0" smtClean="0"/>
              <a:t> до </a:t>
            </a:r>
            <a:r>
              <a:rPr lang="ru-RU" sz="4400" dirty="0" err="1" smtClean="0"/>
              <a:t>викликів</a:t>
            </a:r>
            <a:r>
              <a:rPr lang="ru-RU" sz="4400" dirty="0" smtClean="0"/>
              <a:t> </a:t>
            </a:r>
            <a:r>
              <a:rPr lang="ru-RU" sz="4400" dirty="0" err="1" smtClean="0"/>
              <a:t>сучасного</a:t>
            </a:r>
            <a:r>
              <a:rPr lang="ru-RU" sz="4400" dirty="0" smtClean="0"/>
              <a:t> </a:t>
            </a:r>
            <a:r>
              <a:rPr lang="ru-RU" sz="4400" dirty="0" err="1" smtClean="0"/>
              <a:t>світу</a:t>
            </a:r>
            <a:r>
              <a:rPr lang="ru-RU" sz="4400" dirty="0" smtClean="0"/>
              <a:t>.</a:t>
            </a:r>
            <a:endParaRPr lang="en-US" sz="4400" dirty="0"/>
          </a:p>
        </p:txBody>
      </p:sp>
      <p:sp>
        <p:nvSpPr>
          <p:cNvPr id="6" name="Text 2"/>
          <p:cNvSpPr/>
          <p:nvPr/>
        </p:nvSpPr>
        <p:spPr>
          <a:xfrm>
            <a:off x="9804400" y="6839614"/>
            <a:ext cx="4950154" cy="1380937"/>
          </a:xfrm>
          <a:prstGeom prst="rect">
            <a:avLst/>
          </a:prstGeom>
          <a:noFill/>
          <a:ln/>
        </p:spPr>
        <p:txBody>
          <a:bodyPr wrap="none" lIns="0" tIns="0" rIns="0" bIns="0" rtlCol="0" anchor="t"/>
          <a:lstStyle/>
          <a:p>
            <a:pPr marL="0" indent="0" algn="l">
              <a:lnSpc>
                <a:spcPts val="3250"/>
              </a:lnSpc>
              <a:buNone/>
            </a:pPr>
            <a:endParaRPr lang="uk-UA" sz="2350" b="1" dirty="0">
              <a:solidFill>
                <a:srgbClr val="CAD6DE"/>
              </a:solidFill>
              <a:latin typeface="Cabin Bold" pitchFamily="34" charset="0"/>
              <a:ea typeface="Cabin Bold" pitchFamily="34" charset="-122"/>
              <a:cs typeface="Cabin Bold" pitchFamily="34" charset="-120"/>
            </a:endParaRPr>
          </a:p>
          <a:p>
            <a:pPr marL="0" indent="0" algn="ctr">
              <a:lnSpc>
                <a:spcPts val="3250"/>
              </a:lnSpc>
              <a:buNone/>
            </a:pPr>
            <a:endParaRPr lang="en-US" sz="2350" dirty="0"/>
          </a:p>
        </p:txBody>
      </p:sp>
      <p:sp>
        <p:nvSpPr>
          <p:cNvPr id="7" name="Rectangle 6"/>
          <p:cNvSpPr/>
          <p:nvPr/>
        </p:nvSpPr>
        <p:spPr>
          <a:xfrm>
            <a:off x="12555775" y="7662041"/>
            <a:ext cx="1939159" cy="567559"/>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uk-UA"/>
          </a:p>
        </p:txBody>
      </p:sp>
      <p:pic>
        <p:nvPicPr>
          <p:cNvPr id="5122" name="Picture 2" descr="Сучасний малюнок з реальними людьми, що відповідає тексту: Наша місія - не просто навчати, а виховувати відповідальних, творчих та компетентних фахівців, готових до викликів сучасного світ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25" y="308029"/>
            <a:ext cx="7769170" cy="77691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3">
    <p:bg>
      <p:bgPr>
        <a:solidFill>
          <a:schemeClr val="accent6">
            <a:lumMod val="50000"/>
          </a:schemeClr>
        </a:solidFill>
        <a:effectLst/>
      </p:bgPr>
    </p:bg>
    <p:spTree>
      <p:nvGrpSpPr>
        <p:cNvPr id="1" name=""/>
        <p:cNvGrpSpPr/>
        <p:nvPr/>
      </p:nvGrpSpPr>
      <p:grpSpPr>
        <a:xfrm>
          <a:off x="0" y="0"/>
          <a:ext cx="0" cy="0"/>
          <a:chOff x="0" y="0"/>
          <a:chExt cx="0" cy="0"/>
        </a:xfrm>
      </p:grpSpPr>
      <p:sp>
        <p:nvSpPr>
          <p:cNvPr id="2" name="Text 0"/>
          <p:cNvSpPr/>
          <p:nvPr/>
        </p:nvSpPr>
        <p:spPr>
          <a:xfrm>
            <a:off x="614005" y="482322"/>
            <a:ext cx="13402389" cy="1031796"/>
          </a:xfrm>
          <a:prstGeom prst="rect">
            <a:avLst/>
          </a:prstGeom>
          <a:noFill/>
          <a:ln/>
        </p:spPr>
        <p:txBody>
          <a:bodyPr wrap="square" lIns="0" tIns="0" rIns="0" bIns="0" rtlCol="0" anchor="t"/>
          <a:lstStyle/>
          <a:p>
            <a:pPr marL="0" indent="0" algn="ctr">
              <a:lnSpc>
                <a:spcPts val="4050"/>
              </a:lnSpc>
              <a:buNone/>
            </a:pPr>
            <a:r>
              <a:rPr lang="en-US" sz="4400" dirty="0">
                <a:solidFill>
                  <a:srgbClr val="FFFFFF"/>
                </a:solidFill>
                <a:latin typeface="Unbounded" pitchFamily="34" charset="0"/>
                <a:ea typeface="Unbounded" pitchFamily="34" charset="-122"/>
                <a:cs typeface="Unbounded" pitchFamily="34" charset="-120"/>
              </a:rPr>
              <a:t>Етапи розробки плану уроку за компетентнісним підходом</a:t>
            </a:r>
            <a:endParaRPr lang="en-US" sz="4400" dirty="0"/>
          </a:p>
        </p:txBody>
      </p:sp>
      <p:sp>
        <p:nvSpPr>
          <p:cNvPr id="3" name="Shape 1"/>
          <p:cNvSpPr/>
          <p:nvPr/>
        </p:nvSpPr>
        <p:spPr>
          <a:xfrm>
            <a:off x="7303770" y="1864876"/>
            <a:ext cx="22860" cy="5882521"/>
          </a:xfrm>
          <a:prstGeom prst="roundRect">
            <a:avLst>
              <a:gd name="adj" fmla="val 115113"/>
            </a:avLst>
          </a:prstGeom>
          <a:solidFill>
            <a:srgbClr val="49606E"/>
          </a:solidFill>
          <a:ln/>
        </p:spPr>
      </p:sp>
      <p:sp>
        <p:nvSpPr>
          <p:cNvPr id="4" name="Shape 2"/>
          <p:cNvSpPr/>
          <p:nvPr/>
        </p:nvSpPr>
        <p:spPr>
          <a:xfrm>
            <a:off x="6526709" y="2248019"/>
            <a:ext cx="614005" cy="22860"/>
          </a:xfrm>
          <a:prstGeom prst="roundRect">
            <a:avLst>
              <a:gd name="adj" fmla="val 115113"/>
            </a:avLst>
          </a:prstGeom>
          <a:solidFill>
            <a:srgbClr val="49606E"/>
          </a:solidFill>
          <a:ln/>
        </p:spPr>
      </p:sp>
      <p:sp>
        <p:nvSpPr>
          <p:cNvPr id="5" name="Shape 3"/>
          <p:cNvSpPr/>
          <p:nvPr/>
        </p:nvSpPr>
        <p:spPr>
          <a:xfrm>
            <a:off x="7117854" y="2062163"/>
            <a:ext cx="394692" cy="394692"/>
          </a:xfrm>
          <a:prstGeom prst="roundRect">
            <a:avLst>
              <a:gd name="adj" fmla="val 6667"/>
            </a:avLst>
          </a:prstGeom>
          <a:solidFill>
            <a:srgbClr val="A47D00"/>
          </a:solidFill>
          <a:ln/>
        </p:spPr>
      </p:sp>
      <p:sp>
        <p:nvSpPr>
          <p:cNvPr id="6" name="Text 4"/>
          <p:cNvSpPr/>
          <p:nvPr/>
        </p:nvSpPr>
        <p:spPr>
          <a:xfrm>
            <a:off x="7256800" y="2135624"/>
            <a:ext cx="116681" cy="247650"/>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1</a:t>
            </a:r>
            <a:endParaRPr lang="en-US" sz="2000" dirty="0"/>
          </a:p>
        </p:txBody>
      </p:sp>
      <p:sp>
        <p:nvSpPr>
          <p:cNvPr id="7" name="Text 5"/>
          <p:cNvSpPr/>
          <p:nvPr/>
        </p:nvSpPr>
        <p:spPr>
          <a:xfrm>
            <a:off x="2121337" y="1996371"/>
            <a:ext cx="4229100" cy="373974"/>
          </a:xfrm>
          <a:prstGeom prst="rect">
            <a:avLst/>
          </a:prstGeom>
          <a:noFill/>
          <a:ln/>
        </p:spPr>
        <p:txBody>
          <a:bodyPr wrap="none" lIns="0" tIns="0" rIns="0" bIns="0" rtlCol="0" anchor="t"/>
          <a:lstStyle/>
          <a:p>
            <a:pPr marL="0" indent="0" algn="r">
              <a:lnSpc>
                <a:spcPts val="2000"/>
              </a:lnSpc>
              <a:buNone/>
            </a:pPr>
            <a:r>
              <a:rPr lang="en-US" sz="2400" dirty="0">
                <a:latin typeface="Unbounded" pitchFamily="34" charset="0"/>
                <a:ea typeface="Unbounded" pitchFamily="34" charset="-122"/>
                <a:cs typeface="Unbounded" pitchFamily="34" charset="-120"/>
              </a:rPr>
              <a:t>1. Визначення теми та мети уроку</a:t>
            </a:r>
            <a:endParaRPr lang="en-US" sz="2400" dirty="0"/>
          </a:p>
        </p:txBody>
      </p:sp>
      <p:sp>
        <p:nvSpPr>
          <p:cNvPr id="8" name="Text 6"/>
          <p:cNvSpPr/>
          <p:nvPr/>
        </p:nvSpPr>
        <p:spPr>
          <a:xfrm>
            <a:off x="287867" y="2359511"/>
            <a:ext cx="6062569" cy="1220337"/>
          </a:xfrm>
          <a:prstGeom prst="rect">
            <a:avLst/>
          </a:prstGeom>
          <a:noFill/>
          <a:ln/>
        </p:spPr>
        <p:txBody>
          <a:bodyPr wrap="square" lIns="0" tIns="0" rIns="0" bIns="0" rtlCol="0" anchor="t"/>
          <a:lstStyle/>
          <a:p>
            <a:pPr marL="0" indent="0" algn="r">
              <a:lnSpc>
                <a:spcPts val="2200"/>
              </a:lnSpc>
              <a:buNone/>
            </a:pPr>
            <a:r>
              <a:rPr lang="en-US" sz="2400" dirty="0">
                <a:latin typeface="Cabin" pitchFamily="34" charset="0"/>
                <a:ea typeface="Cabin" pitchFamily="34" charset="-122"/>
                <a:cs typeface="Cabin" pitchFamily="34" charset="-120"/>
              </a:rPr>
              <a:t>На першому етапі визначається тема уроку, яка відповідає навчальній програмі, та формулюється мета, яка спрямована на розвиток ключових компетентностей.</a:t>
            </a:r>
            <a:endParaRPr lang="en-US" sz="2400" dirty="0"/>
          </a:p>
        </p:txBody>
      </p:sp>
      <p:sp>
        <p:nvSpPr>
          <p:cNvPr id="9" name="Shape 7"/>
          <p:cNvSpPr/>
          <p:nvPr/>
        </p:nvSpPr>
        <p:spPr>
          <a:xfrm>
            <a:off x="7489686" y="3125033"/>
            <a:ext cx="614005" cy="22860"/>
          </a:xfrm>
          <a:prstGeom prst="roundRect">
            <a:avLst>
              <a:gd name="adj" fmla="val 115113"/>
            </a:avLst>
          </a:prstGeom>
          <a:solidFill>
            <a:srgbClr val="49606E"/>
          </a:solidFill>
          <a:ln/>
        </p:spPr>
      </p:sp>
      <p:sp>
        <p:nvSpPr>
          <p:cNvPr id="10" name="Shape 8"/>
          <p:cNvSpPr/>
          <p:nvPr/>
        </p:nvSpPr>
        <p:spPr>
          <a:xfrm>
            <a:off x="7117854" y="2939177"/>
            <a:ext cx="394692" cy="394692"/>
          </a:xfrm>
          <a:prstGeom prst="roundRect">
            <a:avLst>
              <a:gd name="adj" fmla="val 6667"/>
            </a:avLst>
          </a:prstGeom>
          <a:solidFill>
            <a:srgbClr val="92D050"/>
          </a:solidFill>
          <a:ln/>
        </p:spPr>
      </p:sp>
      <p:sp>
        <p:nvSpPr>
          <p:cNvPr id="11" name="Text 9"/>
          <p:cNvSpPr/>
          <p:nvPr/>
        </p:nvSpPr>
        <p:spPr>
          <a:xfrm>
            <a:off x="7217390" y="3012638"/>
            <a:ext cx="195501" cy="247650"/>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2</a:t>
            </a:r>
            <a:endParaRPr lang="en-US" sz="2000" dirty="0"/>
          </a:p>
        </p:txBody>
      </p:sp>
      <p:sp>
        <p:nvSpPr>
          <p:cNvPr id="12" name="Text 10"/>
          <p:cNvSpPr/>
          <p:nvPr/>
        </p:nvSpPr>
        <p:spPr>
          <a:xfrm>
            <a:off x="8279963" y="2678463"/>
            <a:ext cx="4565809" cy="521427"/>
          </a:xfrm>
          <a:prstGeom prst="rect">
            <a:avLst/>
          </a:prstGeom>
          <a:noFill/>
          <a:ln/>
        </p:spPr>
        <p:txBody>
          <a:bodyPr wrap="none" lIns="0" tIns="0" rIns="0" bIns="0" rtlCol="0" anchor="t"/>
          <a:lstStyle/>
          <a:p>
            <a:pPr marL="0" indent="0" algn="l">
              <a:lnSpc>
                <a:spcPts val="2000"/>
              </a:lnSpc>
              <a:buNone/>
            </a:pPr>
            <a:r>
              <a:rPr lang="en-US" sz="2400" dirty="0">
                <a:latin typeface="Unbounded" pitchFamily="34" charset="0"/>
                <a:ea typeface="Unbounded" pitchFamily="34" charset="-122"/>
                <a:cs typeface="Unbounded" pitchFamily="34" charset="-120"/>
              </a:rPr>
              <a:t>2. </a:t>
            </a:r>
            <a:r>
              <a:rPr lang="en-US" sz="2400" dirty="0" err="1">
                <a:latin typeface="Unbounded" pitchFamily="34" charset="0"/>
                <a:ea typeface="Unbounded" pitchFamily="34" charset="-122"/>
                <a:cs typeface="Unbounded" pitchFamily="34" charset="-120"/>
              </a:rPr>
              <a:t>Вибір</a:t>
            </a:r>
            <a:r>
              <a:rPr lang="en-US" sz="2400" dirty="0">
                <a:latin typeface="Unbounded" pitchFamily="34" charset="0"/>
                <a:ea typeface="Unbounded" pitchFamily="34" charset="-122"/>
                <a:cs typeface="Unbounded" pitchFamily="34" charset="-120"/>
              </a:rPr>
              <a:t> </a:t>
            </a:r>
            <a:r>
              <a:rPr lang="en-US" sz="2400" dirty="0" err="1" smtClean="0">
                <a:latin typeface="Unbounded" pitchFamily="34" charset="0"/>
                <a:ea typeface="Unbounded" pitchFamily="34" charset="-122"/>
                <a:cs typeface="Unbounded" pitchFamily="34" charset="-120"/>
              </a:rPr>
              <a:t>ключових</a:t>
            </a:r>
            <a:endParaRPr lang="uk-UA" sz="2400" dirty="0" smtClean="0">
              <a:latin typeface="Unbounded" pitchFamily="34" charset="0"/>
              <a:ea typeface="Unbounded" pitchFamily="34" charset="-122"/>
              <a:cs typeface="Unbounded" pitchFamily="34" charset="-120"/>
            </a:endParaRPr>
          </a:p>
          <a:p>
            <a:pPr marL="0" indent="0" algn="l">
              <a:lnSpc>
                <a:spcPts val="2000"/>
              </a:lnSpc>
              <a:buNone/>
            </a:pPr>
            <a:r>
              <a:rPr lang="en-US" sz="2400" dirty="0" smtClean="0">
                <a:latin typeface="Unbounded" pitchFamily="34" charset="0"/>
                <a:ea typeface="Unbounded" pitchFamily="34" charset="-122"/>
                <a:cs typeface="Unbounded" pitchFamily="34" charset="-120"/>
              </a:rPr>
              <a:t> </a:t>
            </a:r>
            <a:r>
              <a:rPr lang="en-US" sz="2400" dirty="0">
                <a:latin typeface="Unbounded" pitchFamily="34" charset="0"/>
                <a:ea typeface="Unbounded" pitchFamily="34" charset="-122"/>
                <a:cs typeface="Unbounded" pitchFamily="34" charset="-120"/>
              </a:rPr>
              <a:t>компетентностей</a:t>
            </a:r>
            <a:endParaRPr lang="en-US" sz="2400" dirty="0"/>
          </a:p>
        </p:txBody>
      </p:sp>
      <p:sp>
        <p:nvSpPr>
          <p:cNvPr id="13" name="Text 11"/>
          <p:cNvSpPr/>
          <p:nvPr/>
        </p:nvSpPr>
        <p:spPr>
          <a:xfrm>
            <a:off x="8279963" y="3280410"/>
            <a:ext cx="6011770" cy="813558"/>
          </a:xfrm>
          <a:prstGeom prst="rect">
            <a:avLst/>
          </a:prstGeom>
          <a:noFill/>
          <a:ln/>
        </p:spPr>
        <p:txBody>
          <a:bodyPr wrap="square" lIns="0" tIns="0" rIns="0" bIns="0" rtlCol="0" anchor="t"/>
          <a:lstStyle/>
          <a:p>
            <a:pPr marL="0" indent="0" algn="l">
              <a:lnSpc>
                <a:spcPts val="2200"/>
              </a:lnSpc>
              <a:buNone/>
            </a:pPr>
            <a:r>
              <a:rPr lang="en-US" sz="2400" dirty="0">
                <a:latin typeface="Cabin" pitchFamily="34" charset="0"/>
                <a:ea typeface="Cabin" pitchFamily="34" charset="-122"/>
                <a:cs typeface="Cabin" pitchFamily="34" charset="-120"/>
              </a:rPr>
              <a:t>Вибираються </a:t>
            </a:r>
            <a:r>
              <a:rPr lang="en-US" sz="2400" dirty="0" err="1">
                <a:latin typeface="Cabin" pitchFamily="34" charset="0"/>
                <a:ea typeface="Cabin" pitchFamily="34" charset="-122"/>
                <a:cs typeface="Cabin" pitchFamily="34" charset="-120"/>
              </a:rPr>
              <a:t>ключові</a:t>
            </a:r>
            <a:r>
              <a:rPr lang="en-US" sz="2400" dirty="0">
                <a:latin typeface="Cabin" pitchFamily="34" charset="0"/>
                <a:ea typeface="Cabin" pitchFamily="34" charset="-122"/>
                <a:cs typeface="Cabin" pitchFamily="34" charset="-120"/>
              </a:rPr>
              <a:t> компетентності, які будуть розвиватися на уроці. Це залежить від теми, мети </a:t>
            </a:r>
            <a:r>
              <a:rPr lang="en-US" sz="2400" dirty="0" err="1">
                <a:latin typeface="Cabin" pitchFamily="34" charset="0"/>
                <a:ea typeface="Cabin" pitchFamily="34" charset="-122"/>
                <a:cs typeface="Cabin" pitchFamily="34" charset="-120"/>
              </a:rPr>
              <a:t>та</a:t>
            </a:r>
            <a:r>
              <a:rPr lang="en-US" sz="2400" dirty="0">
                <a:latin typeface="Cabin" pitchFamily="34" charset="0"/>
                <a:ea typeface="Cabin" pitchFamily="34" charset="-122"/>
                <a:cs typeface="Cabin" pitchFamily="34" charset="-120"/>
              </a:rPr>
              <a:t> </a:t>
            </a:r>
            <a:r>
              <a:rPr lang="uk-UA" sz="2400" dirty="0" smtClean="0">
                <a:latin typeface="Cabin" pitchFamily="34" charset="0"/>
                <a:ea typeface="Cabin" pitchFamily="34" charset="-122"/>
                <a:cs typeface="Cabin" pitchFamily="34" charset="-120"/>
              </a:rPr>
              <a:t>професії</a:t>
            </a:r>
            <a:r>
              <a:rPr lang="en-US" sz="2400" dirty="0" smtClean="0">
                <a:latin typeface="Cabin" pitchFamily="34" charset="0"/>
                <a:ea typeface="Cabin" pitchFamily="34" charset="-122"/>
                <a:cs typeface="Cabin" pitchFamily="34" charset="-120"/>
              </a:rPr>
              <a:t> </a:t>
            </a:r>
            <a:r>
              <a:rPr lang="en-US" sz="2400" dirty="0">
                <a:latin typeface="Cabin" pitchFamily="34" charset="0"/>
                <a:ea typeface="Cabin" pitchFamily="34" charset="-122"/>
                <a:cs typeface="Cabin" pitchFamily="34" charset="-120"/>
              </a:rPr>
              <a:t>учнів.</a:t>
            </a:r>
            <a:endParaRPr lang="en-US" sz="2400" dirty="0"/>
          </a:p>
        </p:txBody>
      </p:sp>
      <p:sp>
        <p:nvSpPr>
          <p:cNvPr id="14" name="Shape 12"/>
          <p:cNvSpPr/>
          <p:nvPr/>
        </p:nvSpPr>
        <p:spPr>
          <a:xfrm>
            <a:off x="6526709" y="3978831"/>
            <a:ext cx="614005" cy="22860"/>
          </a:xfrm>
          <a:prstGeom prst="roundRect">
            <a:avLst>
              <a:gd name="adj" fmla="val 115113"/>
            </a:avLst>
          </a:prstGeom>
          <a:solidFill>
            <a:srgbClr val="49606E"/>
          </a:solidFill>
          <a:ln/>
        </p:spPr>
      </p:sp>
      <p:sp>
        <p:nvSpPr>
          <p:cNvPr id="15" name="Shape 13"/>
          <p:cNvSpPr/>
          <p:nvPr/>
        </p:nvSpPr>
        <p:spPr>
          <a:xfrm>
            <a:off x="7117854" y="3792974"/>
            <a:ext cx="394692" cy="394692"/>
          </a:xfrm>
          <a:prstGeom prst="roundRect">
            <a:avLst>
              <a:gd name="adj" fmla="val 6667"/>
            </a:avLst>
          </a:prstGeom>
          <a:solidFill>
            <a:srgbClr val="00B0F0"/>
          </a:solidFill>
          <a:ln/>
        </p:spPr>
      </p:sp>
      <p:sp>
        <p:nvSpPr>
          <p:cNvPr id="16" name="Text 14"/>
          <p:cNvSpPr/>
          <p:nvPr/>
        </p:nvSpPr>
        <p:spPr>
          <a:xfrm>
            <a:off x="7215604" y="3866436"/>
            <a:ext cx="199192" cy="247650"/>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3</a:t>
            </a:r>
            <a:endParaRPr lang="en-US" sz="2000" dirty="0"/>
          </a:p>
        </p:txBody>
      </p:sp>
      <p:sp>
        <p:nvSpPr>
          <p:cNvPr id="17" name="Text 15"/>
          <p:cNvSpPr/>
          <p:nvPr/>
        </p:nvSpPr>
        <p:spPr>
          <a:xfrm>
            <a:off x="2494598" y="3883215"/>
            <a:ext cx="3855839" cy="373974"/>
          </a:xfrm>
          <a:prstGeom prst="rect">
            <a:avLst/>
          </a:prstGeom>
          <a:noFill/>
          <a:ln/>
        </p:spPr>
        <p:txBody>
          <a:bodyPr wrap="none" lIns="0" tIns="0" rIns="0" bIns="0" rtlCol="0" anchor="t"/>
          <a:lstStyle/>
          <a:p>
            <a:pPr marL="0" indent="0" algn="r">
              <a:lnSpc>
                <a:spcPts val="2000"/>
              </a:lnSpc>
              <a:buNone/>
            </a:pPr>
            <a:r>
              <a:rPr lang="en-US" sz="2400" dirty="0">
                <a:latin typeface="Unbounded" pitchFamily="34" charset="0"/>
                <a:ea typeface="Unbounded" pitchFamily="34" charset="-122"/>
                <a:cs typeface="Unbounded" pitchFamily="34" charset="-120"/>
              </a:rPr>
              <a:t>3. Формулювання цілей уроку</a:t>
            </a:r>
            <a:endParaRPr lang="en-US" sz="2400" dirty="0"/>
          </a:p>
        </p:txBody>
      </p:sp>
      <p:sp>
        <p:nvSpPr>
          <p:cNvPr id="18" name="Text 16"/>
          <p:cNvSpPr/>
          <p:nvPr/>
        </p:nvSpPr>
        <p:spPr>
          <a:xfrm>
            <a:off x="169333" y="4237658"/>
            <a:ext cx="6181103" cy="1220337"/>
          </a:xfrm>
          <a:prstGeom prst="rect">
            <a:avLst/>
          </a:prstGeom>
          <a:noFill/>
          <a:ln/>
        </p:spPr>
        <p:txBody>
          <a:bodyPr wrap="square" lIns="0" tIns="0" rIns="0" bIns="0" rtlCol="0" anchor="t"/>
          <a:lstStyle/>
          <a:p>
            <a:pPr marL="0" indent="0" algn="r">
              <a:lnSpc>
                <a:spcPts val="2200"/>
              </a:lnSpc>
              <a:buNone/>
            </a:pPr>
            <a:r>
              <a:rPr lang="en-US" sz="2400" dirty="0">
                <a:latin typeface="Cabin" pitchFamily="34" charset="0"/>
                <a:ea typeface="Cabin" pitchFamily="34" charset="-122"/>
                <a:cs typeface="Cabin" pitchFamily="34" charset="-120"/>
              </a:rPr>
              <a:t>Формулюються конкретні цілі уроку, які відповідають обраним ключовим компетентностям. Цілі повинні бути чіткими, вимірюваними та досяжними.</a:t>
            </a:r>
            <a:endParaRPr lang="en-US" sz="2400" dirty="0"/>
          </a:p>
        </p:txBody>
      </p:sp>
      <p:sp>
        <p:nvSpPr>
          <p:cNvPr id="19" name="Shape 17"/>
          <p:cNvSpPr/>
          <p:nvPr/>
        </p:nvSpPr>
        <p:spPr>
          <a:xfrm>
            <a:off x="7489686" y="4844177"/>
            <a:ext cx="614005" cy="22860"/>
          </a:xfrm>
          <a:prstGeom prst="roundRect">
            <a:avLst>
              <a:gd name="adj" fmla="val 115113"/>
            </a:avLst>
          </a:prstGeom>
          <a:solidFill>
            <a:srgbClr val="49606E"/>
          </a:solidFill>
          <a:ln/>
        </p:spPr>
      </p:sp>
      <p:sp>
        <p:nvSpPr>
          <p:cNvPr id="20" name="Shape 18"/>
          <p:cNvSpPr/>
          <p:nvPr/>
        </p:nvSpPr>
        <p:spPr>
          <a:xfrm>
            <a:off x="7117854" y="4658320"/>
            <a:ext cx="394692" cy="394692"/>
          </a:xfrm>
          <a:prstGeom prst="roundRect">
            <a:avLst>
              <a:gd name="adj" fmla="val 6667"/>
            </a:avLst>
          </a:prstGeom>
          <a:solidFill>
            <a:srgbClr val="FF0000"/>
          </a:solidFill>
          <a:ln/>
        </p:spPr>
      </p:sp>
      <p:sp>
        <p:nvSpPr>
          <p:cNvPr id="21" name="Text 19"/>
          <p:cNvSpPr/>
          <p:nvPr/>
        </p:nvSpPr>
        <p:spPr>
          <a:xfrm>
            <a:off x="7099604" y="4718335"/>
            <a:ext cx="390082" cy="274544"/>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4</a:t>
            </a:r>
            <a:endParaRPr lang="en-US" sz="2000" dirty="0"/>
          </a:p>
        </p:txBody>
      </p:sp>
      <p:sp>
        <p:nvSpPr>
          <p:cNvPr id="22" name="Text 20"/>
          <p:cNvSpPr/>
          <p:nvPr/>
        </p:nvSpPr>
        <p:spPr>
          <a:xfrm>
            <a:off x="8279963" y="4636413"/>
            <a:ext cx="3274338" cy="373974"/>
          </a:xfrm>
          <a:prstGeom prst="rect">
            <a:avLst/>
          </a:prstGeom>
          <a:noFill/>
          <a:ln/>
        </p:spPr>
        <p:txBody>
          <a:bodyPr wrap="none" lIns="0" tIns="0" rIns="0" bIns="0" rtlCol="0" anchor="t"/>
          <a:lstStyle/>
          <a:p>
            <a:pPr marL="0" indent="0" algn="l">
              <a:lnSpc>
                <a:spcPts val="2000"/>
              </a:lnSpc>
              <a:buNone/>
            </a:pPr>
            <a:r>
              <a:rPr lang="en-US" sz="2400" dirty="0">
                <a:latin typeface="Unbounded" pitchFamily="34" charset="0"/>
                <a:ea typeface="Unbounded" pitchFamily="34" charset="-122"/>
                <a:cs typeface="Unbounded" pitchFamily="34" charset="-120"/>
              </a:rPr>
              <a:t>4. Відбір змісту та методів</a:t>
            </a:r>
            <a:endParaRPr lang="en-US" sz="2400" dirty="0"/>
          </a:p>
        </p:txBody>
      </p:sp>
      <p:sp>
        <p:nvSpPr>
          <p:cNvPr id="23" name="Text 21"/>
          <p:cNvSpPr/>
          <p:nvPr/>
        </p:nvSpPr>
        <p:spPr>
          <a:xfrm>
            <a:off x="8279963" y="4999552"/>
            <a:ext cx="6011770" cy="1220337"/>
          </a:xfrm>
          <a:prstGeom prst="rect">
            <a:avLst/>
          </a:prstGeom>
          <a:noFill/>
          <a:ln/>
        </p:spPr>
        <p:txBody>
          <a:bodyPr wrap="square" lIns="0" tIns="0" rIns="0" bIns="0" rtlCol="0" anchor="t"/>
          <a:lstStyle/>
          <a:p>
            <a:pPr marL="0" indent="0" algn="l">
              <a:lnSpc>
                <a:spcPts val="2200"/>
              </a:lnSpc>
              <a:buNone/>
            </a:pPr>
            <a:r>
              <a:rPr lang="en-US" sz="2400" dirty="0">
                <a:latin typeface="Cabin" pitchFamily="34" charset="0"/>
                <a:ea typeface="Cabin" pitchFamily="34" charset="-122"/>
                <a:cs typeface="Cabin" pitchFamily="34" charset="-120"/>
              </a:rPr>
              <a:t>Відбирається зміст уроку, який буде сприяти розвитку ключових компетентностей, та обираються методи навчання, які відповідають цій меті.</a:t>
            </a:r>
            <a:endParaRPr lang="en-US" sz="2400" dirty="0"/>
          </a:p>
        </p:txBody>
      </p:sp>
      <p:sp>
        <p:nvSpPr>
          <p:cNvPr id="24" name="Shape 22"/>
          <p:cNvSpPr/>
          <p:nvPr/>
        </p:nvSpPr>
        <p:spPr>
          <a:xfrm>
            <a:off x="6526709" y="5709642"/>
            <a:ext cx="614005" cy="22860"/>
          </a:xfrm>
          <a:prstGeom prst="roundRect">
            <a:avLst>
              <a:gd name="adj" fmla="val 115113"/>
            </a:avLst>
          </a:prstGeom>
          <a:solidFill>
            <a:srgbClr val="49606E"/>
          </a:solidFill>
          <a:ln/>
        </p:spPr>
      </p:sp>
      <p:sp>
        <p:nvSpPr>
          <p:cNvPr id="25" name="Shape 23"/>
          <p:cNvSpPr/>
          <p:nvPr/>
        </p:nvSpPr>
        <p:spPr>
          <a:xfrm>
            <a:off x="7117854" y="5523786"/>
            <a:ext cx="394692" cy="394692"/>
          </a:xfrm>
          <a:prstGeom prst="roundRect">
            <a:avLst>
              <a:gd name="adj" fmla="val 6667"/>
            </a:avLst>
          </a:prstGeom>
          <a:solidFill>
            <a:srgbClr val="A47D00"/>
          </a:solidFill>
          <a:ln/>
        </p:spPr>
      </p:sp>
      <p:sp>
        <p:nvSpPr>
          <p:cNvPr id="26" name="Text 24"/>
          <p:cNvSpPr/>
          <p:nvPr/>
        </p:nvSpPr>
        <p:spPr>
          <a:xfrm>
            <a:off x="7219176" y="5597247"/>
            <a:ext cx="192048" cy="247650"/>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5</a:t>
            </a:r>
            <a:endParaRPr lang="en-US" sz="2000" dirty="0"/>
          </a:p>
        </p:txBody>
      </p:sp>
      <p:sp>
        <p:nvSpPr>
          <p:cNvPr id="27" name="Text 25"/>
          <p:cNvSpPr/>
          <p:nvPr/>
        </p:nvSpPr>
        <p:spPr>
          <a:xfrm>
            <a:off x="1738313" y="5634146"/>
            <a:ext cx="4612124" cy="373974"/>
          </a:xfrm>
          <a:prstGeom prst="rect">
            <a:avLst/>
          </a:prstGeom>
          <a:noFill/>
          <a:ln/>
        </p:spPr>
        <p:txBody>
          <a:bodyPr wrap="none" lIns="0" tIns="0" rIns="0" bIns="0" rtlCol="0" anchor="t"/>
          <a:lstStyle/>
          <a:p>
            <a:pPr marL="0" indent="0" algn="r">
              <a:lnSpc>
                <a:spcPts val="2000"/>
              </a:lnSpc>
              <a:buNone/>
            </a:pPr>
            <a:r>
              <a:rPr lang="en-US" sz="2400" dirty="0">
                <a:latin typeface="Unbounded" pitchFamily="34" charset="0"/>
                <a:ea typeface="Unbounded" pitchFamily="34" charset="-122"/>
                <a:cs typeface="Unbounded" pitchFamily="34" charset="-120"/>
              </a:rPr>
              <a:t>5. Організація </a:t>
            </a:r>
            <a:r>
              <a:rPr lang="en-US" sz="2400" dirty="0" err="1">
                <a:latin typeface="Unbounded" pitchFamily="34" charset="0"/>
                <a:ea typeface="Unbounded" pitchFamily="34" charset="-122"/>
                <a:cs typeface="Unbounded" pitchFamily="34" charset="-120"/>
              </a:rPr>
              <a:t>навчальної</a:t>
            </a:r>
            <a:r>
              <a:rPr lang="en-US" sz="2400" dirty="0">
                <a:latin typeface="Unbounded" pitchFamily="34" charset="0"/>
                <a:ea typeface="Unbounded" pitchFamily="34" charset="-122"/>
                <a:cs typeface="Unbounded" pitchFamily="34" charset="-120"/>
              </a:rPr>
              <a:t> </a:t>
            </a:r>
            <a:endParaRPr lang="uk-UA" sz="2400" dirty="0" smtClean="0">
              <a:latin typeface="Unbounded" pitchFamily="34" charset="0"/>
              <a:ea typeface="Unbounded" pitchFamily="34" charset="-122"/>
              <a:cs typeface="Unbounded" pitchFamily="34" charset="-120"/>
            </a:endParaRPr>
          </a:p>
          <a:p>
            <a:pPr marL="0" indent="0" algn="r">
              <a:lnSpc>
                <a:spcPts val="2000"/>
              </a:lnSpc>
              <a:buNone/>
            </a:pPr>
            <a:r>
              <a:rPr lang="en-US" sz="2400" dirty="0" err="1" smtClean="0">
                <a:latin typeface="Unbounded" pitchFamily="34" charset="0"/>
                <a:ea typeface="Unbounded" pitchFamily="34" charset="-122"/>
                <a:cs typeface="Unbounded" pitchFamily="34" charset="-120"/>
              </a:rPr>
              <a:t>діяльності</a:t>
            </a:r>
            <a:endParaRPr lang="en-US" sz="2400" dirty="0"/>
          </a:p>
        </p:txBody>
      </p:sp>
      <p:sp>
        <p:nvSpPr>
          <p:cNvPr id="28" name="Text 26"/>
          <p:cNvSpPr/>
          <p:nvPr/>
        </p:nvSpPr>
        <p:spPr>
          <a:xfrm>
            <a:off x="169333" y="6182809"/>
            <a:ext cx="6181103" cy="1202268"/>
          </a:xfrm>
          <a:prstGeom prst="rect">
            <a:avLst/>
          </a:prstGeom>
          <a:noFill/>
          <a:ln/>
        </p:spPr>
        <p:txBody>
          <a:bodyPr wrap="square" lIns="0" tIns="0" rIns="0" bIns="0" rtlCol="0" anchor="t"/>
          <a:lstStyle/>
          <a:p>
            <a:pPr marL="0" indent="0" algn="r">
              <a:lnSpc>
                <a:spcPts val="2200"/>
              </a:lnSpc>
              <a:buNone/>
            </a:pPr>
            <a:r>
              <a:rPr lang="en-US" sz="2400" dirty="0">
                <a:latin typeface="Cabin" pitchFamily="34" charset="0"/>
                <a:ea typeface="Cabin" pitchFamily="34" charset="-122"/>
                <a:cs typeface="Cabin" pitchFamily="34" charset="-120"/>
              </a:rPr>
              <a:t>Планується організація навчальної діяльності учнів на уроці. Це може бути індивідуальна, парна або групова робота.</a:t>
            </a:r>
            <a:endParaRPr lang="en-US" sz="2400" dirty="0"/>
          </a:p>
        </p:txBody>
      </p:sp>
      <p:sp>
        <p:nvSpPr>
          <p:cNvPr id="29" name="Shape 27"/>
          <p:cNvSpPr/>
          <p:nvPr/>
        </p:nvSpPr>
        <p:spPr>
          <a:xfrm>
            <a:off x="7489686" y="6575108"/>
            <a:ext cx="614005" cy="22860"/>
          </a:xfrm>
          <a:prstGeom prst="roundRect">
            <a:avLst>
              <a:gd name="adj" fmla="val 115113"/>
            </a:avLst>
          </a:prstGeom>
          <a:solidFill>
            <a:srgbClr val="49606E"/>
          </a:solidFill>
          <a:ln/>
        </p:spPr>
      </p:sp>
      <p:sp>
        <p:nvSpPr>
          <p:cNvPr id="30" name="Shape 28"/>
          <p:cNvSpPr/>
          <p:nvPr/>
        </p:nvSpPr>
        <p:spPr>
          <a:xfrm>
            <a:off x="7117854" y="6389251"/>
            <a:ext cx="394692" cy="394692"/>
          </a:xfrm>
          <a:prstGeom prst="roundRect">
            <a:avLst>
              <a:gd name="adj" fmla="val 6667"/>
            </a:avLst>
          </a:prstGeom>
          <a:solidFill>
            <a:srgbClr val="304755"/>
          </a:solidFill>
          <a:ln/>
        </p:spPr>
      </p:sp>
      <p:sp>
        <p:nvSpPr>
          <p:cNvPr id="31" name="Text 29"/>
          <p:cNvSpPr/>
          <p:nvPr/>
        </p:nvSpPr>
        <p:spPr>
          <a:xfrm>
            <a:off x="7212985" y="6462713"/>
            <a:ext cx="204430" cy="247650"/>
          </a:xfrm>
          <a:prstGeom prst="rect">
            <a:avLst/>
          </a:prstGeom>
          <a:noFill/>
          <a:ln/>
        </p:spPr>
        <p:txBody>
          <a:bodyPr wrap="none" lIns="0" tIns="0" rIns="0" bIns="0" rtlCol="0" anchor="t"/>
          <a:lstStyle/>
          <a:p>
            <a:pPr marL="0" indent="0" algn="ctr">
              <a:lnSpc>
                <a:spcPts val="1950"/>
              </a:lnSpc>
              <a:buNone/>
            </a:pPr>
            <a:r>
              <a:rPr lang="en-US" sz="2000" dirty="0">
                <a:solidFill>
                  <a:srgbClr val="CAD6DE"/>
                </a:solidFill>
                <a:latin typeface="Unbounded" pitchFamily="34" charset="0"/>
                <a:ea typeface="Unbounded" pitchFamily="34" charset="-122"/>
                <a:cs typeface="Unbounded" pitchFamily="34" charset="-120"/>
              </a:rPr>
              <a:t>6</a:t>
            </a:r>
            <a:endParaRPr lang="en-US" sz="2000" dirty="0"/>
          </a:p>
        </p:txBody>
      </p:sp>
      <p:sp>
        <p:nvSpPr>
          <p:cNvPr id="32" name="Text 30"/>
          <p:cNvSpPr/>
          <p:nvPr/>
        </p:nvSpPr>
        <p:spPr>
          <a:xfrm>
            <a:off x="8279963" y="6367343"/>
            <a:ext cx="3347204" cy="373974"/>
          </a:xfrm>
          <a:prstGeom prst="rect">
            <a:avLst/>
          </a:prstGeom>
          <a:noFill/>
          <a:ln/>
        </p:spPr>
        <p:txBody>
          <a:bodyPr wrap="none" lIns="0" tIns="0" rIns="0" bIns="0" rtlCol="0" anchor="t"/>
          <a:lstStyle/>
          <a:p>
            <a:pPr marL="0" indent="0" algn="l">
              <a:lnSpc>
                <a:spcPts val="2000"/>
              </a:lnSpc>
              <a:buNone/>
            </a:pPr>
            <a:r>
              <a:rPr lang="en-US" sz="2400" dirty="0">
                <a:latin typeface="Unbounded" pitchFamily="34" charset="0"/>
                <a:ea typeface="Unbounded" pitchFamily="34" charset="-122"/>
                <a:cs typeface="Unbounded" pitchFamily="34" charset="-120"/>
              </a:rPr>
              <a:t>6. Оцінювання результатів</a:t>
            </a:r>
            <a:endParaRPr lang="en-US" sz="2400" dirty="0"/>
          </a:p>
        </p:txBody>
      </p:sp>
      <p:sp>
        <p:nvSpPr>
          <p:cNvPr id="33" name="Text 31"/>
          <p:cNvSpPr/>
          <p:nvPr/>
        </p:nvSpPr>
        <p:spPr>
          <a:xfrm>
            <a:off x="8279963" y="6730483"/>
            <a:ext cx="6011770" cy="1220337"/>
          </a:xfrm>
          <a:prstGeom prst="rect">
            <a:avLst/>
          </a:prstGeom>
          <a:noFill/>
          <a:ln/>
        </p:spPr>
        <p:txBody>
          <a:bodyPr wrap="square" lIns="0" tIns="0" rIns="0" bIns="0" rtlCol="0" anchor="t"/>
          <a:lstStyle/>
          <a:p>
            <a:pPr marL="0" indent="0" algn="l">
              <a:lnSpc>
                <a:spcPts val="2200"/>
              </a:lnSpc>
              <a:buNone/>
            </a:pPr>
            <a:r>
              <a:rPr lang="en-US" sz="2400" dirty="0">
                <a:latin typeface="Cabin" pitchFamily="34" charset="0"/>
                <a:ea typeface="Cabin" pitchFamily="34" charset="-122"/>
                <a:cs typeface="Cabin" pitchFamily="34" charset="-120"/>
              </a:rPr>
              <a:t>Визначається спосіб оцінювання результатів навчання з позиції компетентнісного підходу. Це може бути спостереження, самооцінка, взаємооцінка або тестування.</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chemeClr val="accent6">
            <a:lumMod val="50000"/>
          </a:schemeClr>
        </a:solidFill>
        <a:effectLst/>
      </p:bgPr>
    </p:bg>
    <p:spTree>
      <p:nvGrpSpPr>
        <p:cNvPr id="1" name=""/>
        <p:cNvGrpSpPr/>
        <p:nvPr/>
      </p:nvGrpSpPr>
      <p:grpSpPr>
        <a:xfrm>
          <a:off x="0" y="0"/>
          <a:ext cx="0" cy="0"/>
          <a:chOff x="0" y="0"/>
          <a:chExt cx="0" cy="0"/>
        </a:xfrm>
      </p:grpSpPr>
      <p:sp>
        <p:nvSpPr>
          <p:cNvPr id="2" name="Text 0"/>
          <p:cNvSpPr/>
          <p:nvPr/>
        </p:nvSpPr>
        <p:spPr>
          <a:xfrm>
            <a:off x="711279" y="1046678"/>
            <a:ext cx="13207841" cy="1195626"/>
          </a:xfrm>
          <a:prstGeom prst="rect">
            <a:avLst/>
          </a:prstGeom>
          <a:noFill/>
          <a:ln/>
        </p:spPr>
        <p:txBody>
          <a:bodyPr wrap="square" lIns="0" tIns="0" rIns="0" bIns="0" rtlCol="0" anchor="t"/>
          <a:lstStyle/>
          <a:p>
            <a:pPr marL="0" indent="0" algn="ctr">
              <a:lnSpc>
                <a:spcPts val="4700"/>
              </a:lnSpc>
              <a:buNone/>
            </a:pPr>
            <a:r>
              <a:rPr lang="en-US" sz="3750" dirty="0">
                <a:solidFill>
                  <a:srgbClr val="FFFFFF"/>
                </a:solidFill>
                <a:latin typeface="Unbounded" pitchFamily="34" charset="0"/>
                <a:ea typeface="Unbounded" pitchFamily="34" charset="-122"/>
                <a:cs typeface="Unbounded" pitchFamily="34" charset="-120"/>
              </a:rPr>
              <a:t>Формулювання цілей уроку на основі ключових компетентностей</a:t>
            </a:r>
            <a:endParaRPr lang="en-US" sz="3750" dirty="0"/>
          </a:p>
        </p:txBody>
      </p:sp>
      <p:pic>
        <p:nvPicPr>
          <p:cNvPr id="3" name="Image 0" descr="preencoded.png"/>
          <p:cNvPicPr>
            <a:picLocks noChangeAspect="1"/>
          </p:cNvPicPr>
          <p:nvPr/>
        </p:nvPicPr>
        <p:blipFill>
          <a:blip r:embed="rId3">
            <a:duotone>
              <a:schemeClr val="accent1">
                <a:shade val="45000"/>
                <a:satMod val="135000"/>
              </a:schemeClr>
              <a:prstClr val="white"/>
            </a:duotone>
          </a:blip>
          <a:stretch>
            <a:fillRect/>
          </a:stretch>
        </p:blipFill>
        <p:spPr>
          <a:xfrm>
            <a:off x="2923580" y="2636639"/>
            <a:ext cx="2179201" cy="1477566"/>
          </a:xfrm>
          <a:prstGeom prst="rect">
            <a:avLst/>
          </a:prstGeom>
        </p:spPr>
      </p:pic>
      <p:sp>
        <p:nvSpPr>
          <p:cNvPr id="4" name="Text 1"/>
          <p:cNvSpPr/>
          <p:nvPr/>
        </p:nvSpPr>
        <p:spPr>
          <a:xfrm>
            <a:off x="3953351" y="3375422"/>
            <a:ext cx="119658" cy="406479"/>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1</a:t>
            </a:r>
            <a:endParaRPr lang="en-US" sz="2000" dirty="0"/>
          </a:p>
        </p:txBody>
      </p:sp>
      <p:sp>
        <p:nvSpPr>
          <p:cNvPr id="5" name="Text 2"/>
          <p:cNvSpPr/>
          <p:nvPr/>
        </p:nvSpPr>
        <p:spPr>
          <a:xfrm>
            <a:off x="5306020" y="3014543"/>
            <a:ext cx="2391132" cy="298847"/>
          </a:xfrm>
          <a:prstGeom prst="rect">
            <a:avLst/>
          </a:prstGeom>
          <a:noFill/>
          <a:ln/>
        </p:spPr>
        <p:txBody>
          <a:bodyPr wrap="none" lIns="0" tIns="0" rIns="0" bIns="0" rtlCol="0" anchor="t"/>
          <a:lstStyle/>
          <a:p>
            <a:pPr marL="0" indent="0" algn="l">
              <a:lnSpc>
                <a:spcPts val="2350"/>
              </a:lnSpc>
              <a:buNone/>
            </a:pPr>
            <a:r>
              <a:rPr lang="en-US" sz="2400" dirty="0">
                <a:latin typeface="Unbounded" pitchFamily="34" charset="0"/>
                <a:ea typeface="Unbounded" pitchFamily="34" charset="-122"/>
                <a:cs typeface="Unbounded" pitchFamily="34" charset="-120"/>
              </a:rPr>
              <a:t>Загальна мета</a:t>
            </a:r>
            <a:endParaRPr lang="en-US" sz="2400" dirty="0"/>
          </a:p>
        </p:txBody>
      </p:sp>
      <p:sp>
        <p:nvSpPr>
          <p:cNvPr id="6" name="Text 3"/>
          <p:cNvSpPr/>
          <p:nvPr/>
        </p:nvSpPr>
        <p:spPr>
          <a:xfrm>
            <a:off x="5306020" y="3435310"/>
            <a:ext cx="5207675" cy="325160"/>
          </a:xfrm>
          <a:prstGeom prst="rect">
            <a:avLst/>
          </a:prstGeom>
          <a:noFill/>
          <a:ln/>
        </p:spPr>
        <p:txBody>
          <a:bodyPr wrap="none" lIns="0" tIns="0" rIns="0" bIns="0" rtlCol="0" anchor="t"/>
          <a:lstStyle/>
          <a:p>
            <a:pPr marL="0" indent="0" algn="l">
              <a:lnSpc>
                <a:spcPts val="2550"/>
              </a:lnSpc>
              <a:buNone/>
            </a:pPr>
            <a:r>
              <a:rPr lang="en-US" sz="2400" dirty="0">
                <a:latin typeface="Cabin" pitchFamily="34" charset="0"/>
                <a:ea typeface="Cabin" pitchFamily="34" charset="-122"/>
                <a:cs typeface="Cabin" pitchFamily="34" charset="-120"/>
              </a:rPr>
              <a:t>Сприяти розвитку ключових компетентностей учнів.</a:t>
            </a:r>
            <a:endParaRPr lang="en-US" sz="2400" dirty="0"/>
          </a:p>
        </p:txBody>
      </p:sp>
      <p:sp>
        <p:nvSpPr>
          <p:cNvPr id="7" name="Shape 4"/>
          <p:cNvSpPr/>
          <p:nvPr/>
        </p:nvSpPr>
        <p:spPr>
          <a:xfrm>
            <a:off x="5153501" y="4142184"/>
            <a:ext cx="8714899" cy="11430"/>
          </a:xfrm>
          <a:prstGeom prst="roundRect">
            <a:avLst>
              <a:gd name="adj" fmla="val 266730"/>
            </a:avLst>
          </a:prstGeom>
          <a:solidFill>
            <a:srgbClr val="49606E"/>
          </a:solidFill>
          <a:ln/>
        </p:spPr>
      </p:sp>
      <p:pic>
        <p:nvPicPr>
          <p:cNvPr id="8" name="Image 1" descr="preencoded.png"/>
          <p:cNvPicPr>
            <a:picLocks noChangeAspect="1"/>
          </p:cNvPicPr>
          <p:nvPr/>
        </p:nvPicPr>
        <p:blipFill>
          <a:blip r:embed="rId4">
            <a:duotone>
              <a:schemeClr val="accent2">
                <a:shade val="45000"/>
                <a:satMod val="135000"/>
              </a:schemeClr>
              <a:prstClr val="white"/>
            </a:duotone>
          </a:blip>
          <a:stretch>
            <a:fillRect/>
          </a:stretch>
        </p:blipFill>
        <p:spPr>
          <a:xfrm>
            <a:off x="1833920" y="4163615"/>
            <a:ext cx="4358521" cy="1477566"/>
          </a:xfrm>
          <a:prstGeom prst="rect">
            <a:avLst/>
          </a:prstGeom>
        </p:spPr>
      </p:pic>
      <p:sp>
        <p:nvSpPr>
          <p:cNvPr id="9" name="Text 5"/>
          <p:cNvSpPr/>
          <p:nvPr/>
        </p:nvSpPr>
        <p:spPr>
          <a:xfrm>
            <a:off x="3912989" y="4712613"/>
            <a:ext cx="200382" cy="406479"/>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2</a:t>
            </a:r>
            <a:endParaRPr lang="en-US" sz="2000" dirty="0"/>
          </a:p>
        </p:txBody>
      </p:sp>
      <p:sp>
        <p:nvSpPr>
          <p:cNvPr id="10" name="Text 6"/>
          <p:cNvSpPr/>
          <p:nvPr/>
        </p:nvSpPr>
        <p:spPr>
          <a:xfrm>
            <a:off x="6395680" y="4207549"/>
            <a:ext cx="2391132" cy="298847"/>
          </a:xfrm>
          <a:prstGeom prst="rect">
            <a:avLst/>
          </a:prstGeom>
          <a:noFill/>
          <a:ln/>
        </p:spPr>
        <p:txBody>
          <a:bodyPr wrap="none" lIns="0" tIns="0" rIns="0" bIns="0" rtlCol="0" anchor="t"/>
          <a:lstStyle/>
          <a:p>
            <a:pPr marL="0" indent="0" algn="l">
              <a:lnSpc>
                <a:spcPts val="2350"/>
              </a:lnSpc>
              <a:buNone/>
            </a:pPr>
            <a:r>
              <a:rPr lang="en-US" sz="2400" dirty="0">
                <a:latin typeface="Unbounded" pitchFamily="34" charset="0"/>
                <a:ea typeface="Unbounded" pitchFamily="34" charset="-122"/>
                <a:cs typeface="Unbounded" pitchFamily="34" charset="-120"/>
              </a:rPr>
              <a:t>Конкретні цілі</a:t>
            </a:r>
            <a:endParaRPr lang="en-US" sz="2400" dirty="0"/>
          </a:p>
        </p:txBody>
      </p:sp>
      <p:sp>
        <p:nvSpPr>
          <p:cNvPr id="11" name="Text 7"/>
          <p:cNvSpPr/>
          <p:nvPr/>
        </p:nvSpPr>
        <p:spPr>
          <a:xfrm>
            <a:off x="6395680" y="4613268"/>
            <a:ext cx="7963787" cy="650319"/>
          </a:xfrm>
          <a:prstGeom prst="rect">
            <a:avLst/>
          </a:prstGeom>
          <a:noFill/>
          <a:ln/>
        </p:spPr>
        <p:txBody>
          <a:bodyPr wrap="square" lIns="0" tIns="0" rIns="0" bIns="0" rtlCol="0" anchor="t"/>
          <a:lstStyle/>
          <a:p>
            <a:pPr marL="0" indent="0" algn="l">
              <a:lnSpc>
                <a:spcPts val="2550"/>
              </a:lnSpc>
              <a:buNone/>
            </a:pPr>
            <a:r>
              <a:rPr lang="en-US" sz="2400" dirty="0">
                <a:latin typeface="Cabin" pitchFamily="34" charset="0"/>
                <a:ea typeface="Cabin" pitchFamily="34" charset="-122"/>
                <a:cs typeface="Cabin" pitchFamily="34" charset="-120"/>
              </a:rPr>
              <a:t>Навчити учнів застосовувати знання для вирішення проблем, розвивати критичне мислення, спілкуватися ефективно, працювати в команді.</a:t>
            </a:r>
            <a:endParaRPr lang="en-US" sz="2400" dirty="0"/>
          </a:p>
        </p:txBody>
      </p:sp>
      <p:sp>
        <p:nvSpPr>
          <p:cNvPr id="12" name="Shape 8"/>
          <p:cNvSpPr/>
          <p:nvPr/>
        </p:nvSpPr>
        <p:spPr>
          <a:xfrm>
            <a:off x="6243161" y="5670471"/>
            <a:ext cx="7625239" cy="11430"/>
          </a:xfrm>
          <a:prstGeom prst="roundRect">
            <a:avLst>
              <a:gd name="adj" fmla="val 266730"/>
            </a:avLst>
          </a:prstGeom>
          <a:solidFill>
            <a:srgbClr val="49606E"/>
          </a:solidFill>
          <a:ln/>
        </p:spPr>
      </p:sp>
      <p:pic>
        <p:nvPicPr>
          <p:cNvPr id="13" name="Image 2" descr="preencoded.png"/>
          <p:cNvPicPr>
            <a:picLocks noChangeAspect="1"/>
          </p:cNvPicPr>
          <p:nvPr/>
        </p:nvPicPr>
        <p:blipFill>
          <a:blip r:embed="rId5">
            <a:duotone>
              <a:schemeClr val="accent6">
                <a:shade val="45000"/>
                <a:satMod val="135000"/>
              </a:schemeClr>
              <a:prstClr val="white"/>
            </a:duotone>
          </a:blip>
          <a:stretch>
            <a:fillRect/>
          </a:stretch>
        </p:blipFill>
        <p:spPr>
          <a:xfrm>
            <a:off x="744260" y="5705356"/>
            <a:ext cx="6537841" cy="1477566"/>
          </a:xfrm>
          <a:prstGeom prst="rect">
            <a:avLst/>
          </a:prstGeom>
        </p:spPr>
      </p:pic>
      <p:sp>
        <p:nvSpPr>
          <p:cNvPr id="14" name="Text 9"/>
          <p:cNvSpPr/>
          <p:nvPr/>
        </p:nvSpPr>
        <p:spPr>
          <a:xfrm>
            <a:off x="3910965" y="6240899"/>
            <a:ext cx="204192" cy="406479"/>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3</a:t>
            </a:r>
            <a:endParaRPr lang="en-US" sz="2000" dirty="0"/>
          </a:p>
        </p:txBody>
      </p:sp>
      <p:sp>
        <p:nvSpPr>
          <p:cNvPr id="15" name="Text 10"/>
          <p:cNvSpPr/>
          <p:nvPr/>
        </p:nvSpPr>
        <p:spPr>
          <a:xfrm>
            <a:off x="7697152" y="6371355"/>
            <a:ext cx="3133963" cy="298847"/>
          </a:xfrm>
          <a:prstGeom prst="rect">
            <a:avLst/>
          </a:prstGeom>
          <a:noFill/>
          <a:ln/>
        </p:spPr>
        <p:txBody>
          <a:bodyPr wrap="none" lIns="0" tIns="0" rIns="0" bIns="0" rtlCol="0" anchor="t"/>
          <a:lstStyle/>
          <a:p>
            <a:pPr marL="0" indent="0" algn="l">
              <a:lnSpc>
                <a:spcPts val="2350"/>
              </a:lnSpc>
              <a:buNone/>
            </a:pPr>
            <a:r>
              <a:rPr lang="en-US" sz="2400" dirty="0">
                <a:latin typeface="Unbounded" pitchFamily="34" charset="0"/>
                <a:ea typeface="Unbounded" pitchFamily="34" charset="-122"/>
                <a:cs typeface="Unbounded" pitchFamily="34" charset="-120"/>
              </a:rPr>
              <a:t>Результати навчання</a:t>
            </a:r>
            <a:endParaRPr lang="en-US" sz="2400" dirty="0"/>
          </a:p>
        </p:txBody>
      </p:sp>
      <p:sp>
        <p:nvSpPr>
          <p:cNvPr id="16" name="Text 11"/>
          <p:cNvSpPr/>
          <p:nvPr/>
        </p:nvSpPr>
        <p:spPr>
          <a:xfrm>
            <a:off x="7697152" y="6817043"/>
            <a:ext cx="3133963" cy="325160"/>
          </a:xfrm>
          <a:prstGeom prst="rect">
            <a:avLst/>
          </a:prstGeom>
          <a:noFill/>
          <a:ln/>
        </p:spPr>
        <p:txBody>
          <a:bodyPr wrap="none" lIns="0" tIns="0" rIns="0" bIns="0" rtlCol="0" anchor="t"/>
          <a:lstStyle/>
          <a:p>
            <a:pPr marL="0" indent="0" algn="l">
              <a:lnSpc>
                <a:spcPts val="2550"/>
              </a:lnSpc>
              <a:buNone/>
            </a:pPr>
            <a:r>
              <a:rPr lang="en-US" sz="2400" dirty="0">
                <a:latin typeface="Cabin" pitchFamily="34" charset="0"/>
                <a:ea typeface="Cabin" pitchFamily="34" charset="-122"/>
                <a:cs typeface="Cabin" pitchFamily="34" charset="-120"/>
              </a:rPr>
              <a:t>Після уроку учні зможуть...</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chemeClr val="accent6">
            <a:lumMod val="50000"/>
          </a:schemeClr>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3068" y="903565"/>
            <a:ext cx="7677864" cy="1848445"/>
          </a:xfrm>
          <a:prstGeom prst="rect">
            <a:avLst/>
          </a:prstGeom>
          <a:noFill/>
          <a:ln/>
        </p:spPr>
        <p:txBody>
          <a:bodyPr wrap="square" lIns="0" tIns="0" rIns="0" bIns="0" rtlCol="0" anchor="t"/>
          <a:lstStyle/>
          <a:p>
            <a:pPr marL="0" indent="0" algn="ctr">
              <a:lnSpc>
                <a:spcPts val="4850"/>
              </a:lnSpc>
              <a:buNone/>
            </a:pPr>
            <a:r>
              <a:rPr lang="en-US" sz="3850" dirty="0">
                <a:solidFill>
                  <a:srgbClr val="FFFFFF"/>
                </a:solidFill>
                <a:latin typeface="Unbounded" pitchFamily="34" charset="0"/>
                <a:ea typeface="Unbounded" pitchFamily="34" charset="-122"/>
                <a:cs typeface="Unbounded" pitchFamily="34" charset="-120"/>
              </a:rPr>
              <a:t>Відбір змісту та методів навчання, орієнтованих на компетентності</a:t>
            </a:r>
            <a:endParaRPr lang="en-US" sz="3850" dirty="0"/>
          </a:p>
        </p:txBody>
      </p:sp>
      <p:sp>
        <p:nvSpPr>
          <p:cNvPr id="4" name="Shape 1"/>
          <p:cNvSpPr/>
          <p:nvPr/>
        </p:nvSpPr>
        <p:spPr>
          <a:xfrm>
            <a:off x="338667" y="2877621"/>
            <a:ext cx="4128677" cy="2465070"/>
          </a:xfrm>
          <a:prstGeom prst="roundRect">
            <a:avLst>
              <a:gd name="adj" fmla="val 1433"/>
            </a:avLst>
          </a:prstGeom>
          <a:solidFill>
            <a:srgbClr val="304755"/>
          </a:solidFill>
          <a:ln/>
        </p:spPr>
      </p:sp>
      <p:sp>
        <p:nvSpPr>
          <p:cNvPr id="5" name="Text 2"/>
          <p:cNvSpPr/>
          <p:nvPr/>
        </p:nvSpPr>
        <p:spPr>
          <a:xfrm>
            <a:off x="939066" y="3125442"/>
            <a:ext cx="2464475" cy="308015"/>
          </a:xfrm>
          <a:prstGeom prst="rect">
            <a:avLst/>
          </a:prstGeom>
          <a:noFill/>
          <a:ln/>
        </p:spPr>
        <p:txBody>
          <a:bodyPr wrap="none" lIns="0" tIns="0" rIns="0" bIns="0" rtlCol="0" anchor="t"/>
          <a:lstStyle/>
          <a:p>
            <a:pPr marL="0" indent="0">
              <a:lnSpc>
                <a:spcPts val="2400"/>
              </a:lnSpc>
              <a:buNone/>
            </a:pPr>
            <a:r>
              <a:rPr lang="en-US" sz="2400" dirty="0">
                <a:solidFill>
                  <a:srgbClr val="FFC000"/>
                </a:solidFill>
                <a:latin typeface="Unbounded" pitchFamily="34" charset="0"/>
                <a:ea typeface="Unbounded" pitchFamily="34" charset="-122"/>
                <a:cs typeface="Unbounded" pitchFamily="34" charset="-120"/>
              </a:rPr>
              <a:t>Змістовий блок</a:t>
            </a:r>
            <a:endParaRPr lang="en-US" sz="2400" dirty="0">
              <a:solidFill>
                <a:srgbClr val="FFC000"/>
              </a:solidFill>
            </a:endParaRPr>
          </a:p>
        </p:txBody>
      </p:sp>
      <p:sp>
        <p:nvSpPr>
          <p:cNvPr id="6" name="Text 3"/>
          <p:cNvSpPr/>
          <p:nvPr/>
        </p:nvSpPr>
        <p:spPr>
          <a:xfrm>
            <a:off x="457200" y="3488880"/>
            <a:ext cx="4010143" cy="1769992"/>
          </a:xfrm>
          <a:prstGeom prst="rect">
            <a:avLst/>
          </a:prstGeom>
          <a:noFill/>
          <a:ln/>
        </p:spPr>
        <p:txBody>
          <a:bodyPr wrap="square" lIns="0" tIns="0" rIns="0" bIns="0" rtlCol="0" anchor="t"/>
          <a:lstStyle/>
          <a:p>
            <a:pPr marL="0" indent="0">
              <a:lnSpc>
                <a:spcPts val="2600"/>
              </a:lnSpc>
              <a:buNone/>
            </a:pPr>
            <a:r>
              <a:rPr lang="en-US" sz="2400" dirty="0">
                <a:solidFill>
                  <a:srgbClr val="CAD6DE"/>
                </a:solidFill>
                <a:latin typeface="Cabin" pitchFamily="34" charset="0"/>
                <a:ea typeface="Cabin" pitchFamily="34" charset="-122"/>
                <a:cs typeface="Cabin" pitchFamily="34" charset="-120"/>
              </a:rPr>
              <a:t>Змістовий блок уроку повинен відповідати ключовим компетентностям та бути актуальним для сучасної освіти.</a:t>
            </a:r>
            <a:endParaRPr lang="en-US" sz="2400" dirty="0"/>
          </a:p>
        </p:txBody>
      </p:sp>
      <p:sp>
        <p:nvSpPr>
          <p:cNvPr id="7" name="Shape 4"/>
          <p:cNvSpPr/>
          <p:nvPr/>
        </p:nvSpPr>
        <p:spPr>
          <a:xfrm>
            <a:off x="4676775" y="2877621"/>
            <a:ext cx="4247092" cy="2381251"/>
          </a:xfrm>
          <a:prstGeom prst="roundRect">
            <a:avLst>
              <a:gd name="adj" fmla="val 1433"/>
            </a:avLst>
          </a:prstGeom>
          <a:solidFill>
            <a:srgbClr val="304755"/>
          </a:solidFill>
          <a:ln/>
        </p:spPr>
      </p:sp>
      <p:sp>
        <p:nvSpPr>
          <p:cNvPr id="8" name="Text 5"/>
          <p:cNvSpPr/>
          <p:nvPr/>
        </p:nvSpPr>
        <p:spPr>
          <a:xfrm>
            <a:off x="4886206" y="3091942"/>
            <a:ext cx="2706886" cy="308015"/>
          </a:xfrm>
          <a:prstGeom prst="rect">
            <a:avLst/>
          </a:prstGeom>
          <a:noFill/>
          <a:ln/>
        </p:spPr>
        <p:txBody>
          <a:bodyPr wrap="none" lIns="0" tIns="0" rIns="0" bIns="0" rtlCol="0" anchor="t"/>
          <a:lstStyle/>
          <a:p>
            <a:pPr marL="0" indent="0">
              <a:lnSpc>
                <a:spcPts val="2400"/>
              </a:lnSpc>
              <a:buNone/>
            </a:pPr>
            <a:r>
              <a:rPr lang="en-US" sz="2400" dirty="0">
                <a:solidFill>
                  <a:srgbClr val="92D050"/>
                </a:solidFill>
                <a:latin typeface="Unbounded" pitchFamily="34" charset="0"/>
                <a:ea typeface="Unbounded" pitchFamily="34" charset="-122"/>
                <a:cs typeface="Unbounded" pitchFamily="34" charset="-120"/>
              </a:rPr>
              <a:t>Методи навчання</a:t>
            </a:r>
            <a:endParaRPr lang="en-US" sz="2400" dirty="0">
              <a:solidFill>
                <a:srgbClr val="92D050"/>
              </a:solidFill>
            </a:endParaRPr>
          </a:p>
        </p:txBody>
      </p:sp>
      <p:sp>
        <p:nvSpPr>
          <p:cNvPr id="9" name="Text 6"/>
          <p:cNvSpPr/>
          <p:nvPr/>
        </p:nvSpPr>
        <p:spPr>
          <a:xfrm>
            <a:off x="4886206" y="3525568"/>
            <a:ext cx="3851394" cy="1523873"/>
          </a:xfrm>
          <a:prstGeom prst="rect">
            <a:avLst/>
          </a:prstGeom>
          <a:noFill/>
          <a:ln/>
        </p:spPr>
        <p:txBody>
          <a:bodyPr wrap="square" lIns="0" tIns="0" rIns="0" bIns="0" rtlCol="0" anchor="t"/>
          <a:lstStyle/>
          <a:p>
            <a:pPr marL="0" indent="0">
              <a:lnSpc>
                <a:spcPts val="2600"/>
              </a:lnSpc>
              <a:buNone/>
            </a:pPr>
            <a:r>
              <a:rPr lang="en-US" sz="2400" dirty="0">
                <a:solidFill>
                  <a:srgbClr val="CAD6DE"/>
                </a:solidFill>
                <a:latin typeface="Cabin" pitchFamily="34" charset="0"/>
                <a:ea typeface="Cabin" pitchFamily="34" charset="-122"/>
                <a:cs typeface="Cabin" pitchFamily="34" charset="-120"/>
              </a:rPr>
              <a:t>Методи навчання повинні бути інтерактивними, діяльнісними, сприяти активному залученню учнів.</a:t>
            </a:r>
            <a:endParaRPr lang="en-US" sz="2400" dirty="0"/>
          </a:p>
        </p:txBody>
      </p:sp>
      <p:sp>
        <p:nvSpPr>
          <p:cNvPr id="10" name="Shape 7"/>
          <p:cNvSpPr/>
          <p:nvPr/>
        </p:nvSpPr>
        <p:spPr>
          <a:xfrm>
            <a:off x="338667" y="5468302"/>
            <a:ext cx="8585199" cy="1857613"/>
          </a:xfrm>
          <a:prstGeom prst="roundRect">
            <a:avLst>
              <a:gd name="adj" fmla="val 1692"/>
            </a:avLst>
          </a:prstGeom>
          <a:solidFill>
            <a:srgbClr val="304755"/>
          </a:solidFill>
          <a:ln/>
        </p:spPr>
      </p:sp>
      <p:sp>
        <p:nvSpPr>
          <p:cNvPr id="11" name="Text 8"/>
          <p:cNvSpPr/>
          <p:nvPr/>
        </p:nvSpPr>
        <p:spPr>
          <a:xfrm>
            <a:off x="942499" y="5677733"/>
            <a:ext cx="8015233" cy="472016"/>
          </a:xfrm>
          <a:prstGeom prst="rect">
            <a:avLst/>
          </a:prstGeom>
          <a:noFill/>
          <a:ln/>
        </p:spPr>
        <p:txBody>
          <a:bodyPr wrap="none" lIns="0" tIns="0" rIns="0" bIns="0" rtlCol="0" anchor="t"/>
          <a:lstStyle/>
          <a:p>
            <a:pPr marL="0" indent="0" algn="ctr">
              <a:lnSpc>
                <a:spcPts val="2400"/>
              </a:lnSpc>
              <a:buNone/>
            </a:pPr>
            <a:r>
              <a:rPr lang="en-US" sz="2400" dirty="0">
                <a:solidFill>
                  <a:schemeClr val="accent1"/>
                </a:solidFill>
                <a:latin typeface="Unbounded" pitchFamily="34" charset="0"/>
                <a:ea typeface="Unbounded" pitchFamily="34" charset="-122"/>
                <a:cs typeface="Unbounded" pitchFamily="34" charset="-120"/>
              </a:rPr>
              <a:t>Інтеграція знань</a:t>
            </a:r>
            <a:endParaRPr lang="en-US" sz="2400" dirty="0">
              <a:solidFill>
                <a:schemeClr val="accent1"/>
              </a:solidFill>
            </a:endParaRPr>
          </a:p>
        </p:txBody>
      </p:sp>
      <p:sp>
        <p:nvSpPr>
          <p:cNvPr id="12" name="Text 9"/>
          <p:cNvSpPr/>
          <p:nvPr/>
        </p:nvSpPr>
        <p:spPr>
          <a:xfrm>
            <a:off x="457200" y="6111359"/>
            <a:ext cx="8280399" cy="1005126"/>
          </a:xfrm>
          <a:prstGeom prst="rect">
            <a:avLst/>
          </a:prstGeom>
          <a:noFill/>
          <a:ln/>
        </p:spPr>
        <p:txBody>
          <a:bodyPr wrap="square" lIns="0" tIns="0" rIns="0" bIns="0" rtlCol="0" anchor="t"/>
          <a:lstStyle/>
          <a:p>
            <a:pPr marL="0" indent="0">
              <a:lnSpc>
                <a:spcPts val="2600"/>
              </a:lnSpc>
              <a:buNone/>
            </a:pPr>
            <a:r>
              <a:rPr lang="en-US" sz="2400" dirty="0">
                <a:solidFill>
                  <a:srgbClr val="CAD6DE"/>
                </a:solidFill>
                <a:latin typeface="Cabin" pitchFamily="34" charset="0"/>
                <a:ea typeface="Cabin" pitchFamily="34" charset="-122"/>
                <a:cs typeface="Cabin" pitchFamily="34" charset="-120"/>
              </a:rPr>
              <a:t>Змістовий блок та методи навчання повинні інтегрувати різні предмети та сфери життя, що робить навчання більш контекстуальним та актуальним.</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chemeClr val="accent6">
            <a:lumMod val="50000"/>
          </a:schemeClr>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1989" y="820222"/>
            <a:ext cx="7800023" cy="1129189"/>
          </a:xfrm>
          <a:prstGeom prst="rect">
            <a:avLst/>
          </a:prstGeom>
          <a:noFill/>
          <a:ln/>
        </p:spPr>
        <p:txBody>
          <a:bodyPr wrap="square" lIns="0" tIns="0" rIns="0" bIns="0" rtlCol="0" anchor="t"/>
          <a:lstStyle/>
          <a:p>
            <a:pPr marL="0" indent="0" algn="ctr">
              <a:lnSpc>
                <a:spcPts val="4400"/>
              </a:lnSpc>
              <a:buNone/>
            </a:pPr>
            <a:r>
              <a:rPr lang="en-US" sz="3550" dirty="0">
                <a:solidFill>
                  <a:srgbClr val="FFFFFF"/>
                </a:solidFill>
                <a:latin typeface="Unbounded" pitchFamily="34" charset="0"/>
                <a:ea typeface="Unbounded" pitchFamily="34" charset="-122"/>
                <a:cs typeface="Unbounded" pitchFamily="34" charset="-120"/>
              </a:rPr>
              <a:t>Організація навчальної діяльності учнів на уроці</a:t>
            </a:r>
            <a:endParaRPr lang="en-US" sz="3550" dirty="0"/>
          </a:p>
        </p:txBody>
      </p:sp>
      <p:pic>
        <p:nvPicPr>
          <p:cNvPr id="4" name="Image 1" descr="preencoded.png"/>
          <p:cNvPicPr>
            <a:picLocks noChangeAspect="1"/>
          </p:cNvPicPr>
          <p:nvPr/>
        </p:nvPicPr>
        <p:blipFill>
          <a:blip r:embed="rId4"/>
          <a:stretch>
            <a:fillRect/>
          </a:stretch>
        </p:blipFill>
        <p:spPr>
          <a:xfrm>
            <a:off x="671989" y="2237303"/>
            <a:ext cx="479941" cy="479941"/>
          </a:xfrm>
          <a:prstGeom prst="rect">
            <a:avLst/>
          </a:prstGeom>
        </p:spPr>
      </p:pic>
      <p:sp>
        <p:nvSpPr>
          <p:cNvPr id="5" name="Text 1"/>
          <p:cNvSpPr/>
          <p:nvPr/>
        </p:nvSpPr>
        <p:spPr>
          <a:xfrm>
            <a:off x="671989" y="2909173"/>
            <a:ext cx="2258854" cy="552813"/>
          </a:xfrm>
          <a:prstGeom prst="rect">
            <a:avLst/>
          </a:prstGeom>
          <a:noFill/>
          <a:ln/>
        </p:spPr>
        <p:txBody>
          <a:bodyPr wrap="none" lIns="0" tIns="0" rIns="0" bIns="0" rtlCol="0" anchor="t"/>
          <a:lstStyle/>
          <a:p>
            <a:pPr marL="0" indent="0" algn="l">
              <a:lnSpc>
                <a:spcPts val="2200"/>
              </a:lnSpc>
              <a:buNone/>
            </a:pPr>
            <a:r>
              <a:rPr lang="en-US" sz="2800" dirty="0">
                <a:solidFill>
                  <a:srgbClr val="92D050"/>
                </a:solidFill>
                <a:latin typeface="Unbounded" pitchFamily="34" charset="0"/>
                <a:ea typeface="Unbounded" pitchFamily="34" charset="-122"/>
                <a:cs typeface="Unbounded" pitchFamily="34" charset="-120"/>
              </a:rPr>
              <a:t>Групова робота</a:t>
            </a:r>
            <a:endParaRPr lang="en-US" sz="2800" dirty="0">
              <a:solidFill>
                <a:srgbClr val="92D050"/>
              </a:solidFill>
            </a:endParaRPr>
          </a:p>
        </p:txBody>
      </p:sp>
      <p:sp>
        <p:nvSpPr>
          <p:cNvPr id="6" name="Text 2"/>
          <p:cNvSpPr/>
          <p:nvPr/>
        </p:nvSpPr>
        <p:spPr>
          <a:xfrm>
            <a:off x="220133" y="3306604"/>
            <a:ext cx="4207921" cy="1804630"/>
          </a:xfrm>
          <a:prstGeom prst="rect">
            <a:avLst/>
          </a:prstGeom>
          <a:noFill/>
          <a:ln/>
        </p:spPr>
        <p:txBody>
          <a:bodyPr wrap="square" lIns="0" tIns="0" rIns="0" bIns="0" rtlCol="0" anchor="t"/>
          <a:lstStyle/>
          <a:p>
            <a:pPr marL="0" indent="0" algn="l">
              <a:lnSpc>
                <a:spcPts val="2400"/>
              </a:lnSpc>
              <a:buNone/>
            </a:pPr>
            <a:r>
              <a:rPr lang="en-US" sz="2800" dirty="0">
                <a:latin typeface="Cabin" pitchFamily="34" charset="0"/>
                <a:ea typeface="Cabin" pitchFamily="34" charset="-122"/>
                <a:cs typeface="Cabin" pitchFamily="34" charset="-120"/>
              </a:rPr>
              <a:t>Групова робота дозволяє учням спілкуватися, ділитися думками, вчитися один у одного.</a:t>
            </a:r>
            <a:endParaRPr lang="en-US" sz="2800" dirty="0"/>
          </a:p>
        </p:txBody>
      </p:sp>
      <p:pic>
        <p:nvPicPr>
          <p:cNvPr id="7" name="Image 2" descr="preencoded.png"/>
          <p:cNvPicPr>
            <a:picLocks noChangeAspect="1"/>
          </p:cNvPicPr>
          <p:nvPr/>
        </p:nvPicPr>
        <p:blipFill>
          <a:blip r:embed="rId5"/>
          <a:stretch>
            <a:fillRect/>
          </a:stretch>
        </p:blipFill>
        <p:spPr>
          <a:xfrm>
            <a:off x="4715947" y="2237303"/>
            <a:ext cx="479941" cy="479941"/>
          </a:xfrm>
          <a:prstGeom prst="rect">
            <a:avLst/>
          </a:prstGeom>
        </p:spPr>
      </p:pic>
      <p:sp>
        <p:nvSpPr>
          <p:cNvPr id="8" name="Text 3"/>
          <p:cNvSpPr/>
          <p:nvPr/>
        </p:nvSpPr>
        <p:spPr>
          <a:xfrm>
            <a:off x="4715947" y="2909173"/>
            <a:ext cx="2258854" cy="552813"/>
          </a:xfrm>
          <a:prstGeom prst="rect">
            <a:avLst/>
          </a:prstGeom>
          <a:noFill/>
          <a:ln/>
        </p:spPr>
        <p:txBody>
          <a:bodyPr wrap="none" lIns="0" tIns="0" rIns="0" bIns="0" rtlCol="0" anchor="t"/>
          <a:lstStyle/>
          <a:p>
            <a:pPr marL="0" indent="0" algn="l">
              <a:lnSpc>
                <a:spcPts val="2200"/>
              </a:lnSpc>
              <a:buNone/>
            </a:pPr>
            <a:r>
              <a:rPr lang="en-US" sz="2800" dirty="0">
                <a:solidFill>
                  <a:srgbClr val="FFC000"/>
                </a:solidFill>
                <a:latin typeface="Unbounded" pitchFamily="34" charset="0"/>
                <a:ea typeface="Unbounded" pitchFamily="34" charset="-122"/>
                <a:cs typeface="Unbounded" pitchFamily="34" charset="-120"/>
              </a:rPr>
              <a:t>Презентація</a:t>
            </a:r>
            <a:endParaRPr lang="en-US" sz="2800" dirty="0">
              <a:solidFill>
                <a:srgbClr val="FFC000"/>
              </a:solidFill>
            </a:endParaRPr>
          </a:p>
        </p:txBody>
      </p:sp>
      <p:sp>
        <p:nvSpPr>
          <p:cNvPr id="9" name="Text 4"/>
          <p:cNvSpPr/>
          <p:nvPr/>
        </p:nvSpPr>
        <p:spPr>
          <a:xfrm>
            <a:off x="4715947" y="3306604"/>
            <a:ext cx="4207920" cy="2406173"/>
          </a:xfrm>
          <a:prstGeom prst="rect">
            <a:avLst/>
          </a:prstGeom>
          <a:noFill/>
          <a:ln/>
        </p:spPr>
        <p:txBody>
          <a:bodyPr wrap="square" lIns="0" tIns="0" rIns="0" bIns="0" rtlCol="0" anchor="t"/>
          <a:lstStyle/>
          <a:p>
            <a:pPr marL="0" indent="0" algn="l">
              <a:lnSpc>
                <a:spcPts val="2400"/>
              </a:lnSpc>
              <a:buNone/>
            </a:pPr>
            <a:r>
              <a:rPr lang="en-US" sz="2800" dirty="0">
                <a:latin typeface="Cabin" pitchFamily="34" charset="0"/>
                <a:ea typeface="Cabin" pitchFamily="34" charset="-122"/>
                <a:cs typeface="Cabin" pitchFamily="34" charset="-120"/>
              </a:rPr>
              <a:t>Презентація результатів роботи допомагає учням вчитися структурувати інформацію, викладати думки чітко та зрозуміло.</a:t>
            </a:r>
            <a:endParaRPr lang="en-US" sz="2800" dirty="0"/>
          </a:p>
        </p:txBody>
      </p:sp>
      <p:pic>
        <p:nvPicPr>
          <p:cNvPr id="10" name="Image 3" descr="preencoded.png"/>
          <p:cNvPicPr>
            <a:picLocks noChangeAspect="1"/>
          </p:cNvPicPr>
          <p:nvPr/>
        </p:nvPicPr>
        <p:blipFill>
          <a:blip r:embed="rId6"/>
          <a:stretch>
            <a:fillRect/>
          </a:stretch>
        </p:blipFill>
        <p:spPr>
          <a:xfrm>
            <a:off x="671989" y="5111234"/>
            <a:ext cx="479941" cy="479941"/>
          </a:xfrm>
          <a:prstGeom prst="rect">
            <a:avLst/>
          </a:prstGeom>
        </p:spPr>
      </p:pic>
      <p:sp>
        <p:nvSpPr>
          <p:cNvPr id="11" name="Text 5"/>
          <p:cNvSpPr/>
          <p:nvPr/>
        </p:nvSpPr>
        <p:spPr>
          <a:xfrm>
            <a:off x="671989" y="5783104"/>
            <a:ext cx="2258854" cy="552813"/>
          </a:xfrm>
          <a:prstGeom prst="rect">
            <a:avLst/>
          </a:prstGeom>
          <a:noFill/>
          <a:ln/>
        </p:spPr>
        <p:txBody>
          <a:bodyPr wrap="none" lIns="0" tIns="0" rIns="0" bIns="0" rtlCol="0" anchor="t"/>
          <a:lstStyle/>
          <a:p>
            <a:pPr marL="0" indent="0" algn="l">
              <a:lnSpc>
                <a:spcPts val="2200"/>
              </a:lnSpc>
              <a:buNone/>
            </a:pPr>
            <a:r>
              <a:rPr lang="en-US" sz="2800" dirty="0">
                <a:solidFill>
                  <a:srgbClr val="00B0F0"/>
                </a:solidFill>
                <a:latin typeface="Unbounded" pitchFamily="34" charset="0"/>
                <a:ea typeface="Unbounded" pitchFamily="34" charset="-122"/>
                <a:cs typeface="Unbounded" pitchFamily="34" charset="-120"/>
              </a:rPr>
              <a:t>Обговорення</a:t>
            </a:r>
            <a:endParaRPr lang="en-US" sz="2800" dirty="0">
              <a:solidFill>
                <a:srgbClr val="00B0F0"/>
              </a:solidFill>
            </a:endParaRPr>
          </a:p>
        </p:txBody>
      </p:sp>
      <p:sp>
        <p:nvSpPr>
          <p:cNvPr id="12" name="Text 6"/>
          <p:cNvSpPr/>
          <p:nvPr/>
        </p:nvSpPr>
        <p:spPr>
          <a:xfrm>
            <a:off x="220133" y="6180534"/>
            <a:ext cx="4207921" cy="2406173"/>
          </a:xfrm>
          <a:prstGeom prst="rect">
            <a:avLst/>
          </a:prstGeom>
          <a:noFill/>
          <a:ln/>
        </p:spPr>
        <p:txBody>
          <a:bodyPr wrap="square" lIns="0" tIns="0" rIns="0" bIns="0" rtlCol="0" anchor="t"/>
          <a:lstStyle/>
          <a:p>
            <a:pPr marL="0" indent="0" algn="l">
              <a:lnSpc>
                <a:spcPts val="2400"/>
              </a:lnSpc>
              <a:buNone/>
            </a:pPr>
            <a:r>
              <a:rPr lang="en-US" sz="2800" dirty="0">
                <a:latin typeface="Cabin" pitchFamily="34" charset="0"/>
                <a:ea typeface="Cabin" pitchFamily="34" charset="-122"/>
                <a:cs typeface="Cabin" pitchFamily="34" charset="-120"/>
              </a:rPr>
              <a:t>Обговорення допомагає учням формулювати аргументи, висловлювати свою думку, критично аналізувати інформацію.</a:t>
            </a:r>
            <a:endParaRPr lang="en-US" sz="2800" dirty="0"/>
          </a:p>
        </p:txBody>
      </p:sp>
      <p:pic>
        <p:nvPicPr>
          <p:cNvPr id="13" name="Image 4" descr="preencoded.png"/>
          <p:cNvPicPr>
            <a:picLocks noChangeAspect="1"/>
          </p:cNvPicPr>
          <p:nvPr/>
        </p:nvPicPr>
        <p:blipFill>
          <a:blip r:embed="rId7"/>
          <a:stretch>
            <a:fillRect/>
          </a:stretch>
        </p:blipFill>
        <p:spPr>
          <a:xfrm>
            <a:off x="4715947" y="5111234"/>
            <a:ext cx="479941" cy="479941"/>
          </a:xfrm>
          <a:prstGeom prst="rect">
            <a:avLst/>
          </a:prstGeom>
        </p:spPr>
      </p:pic>
      <p:sp>
        <p:nvSpPr>
          <p:cNvPr id="14" name="Text 7"/>
          <p:cNvSpPr/>
          <p:nvPr/>
        </p:nvSpPr>
        <p:spPr>
          <a:xfrm>
            <a:off x="4715947" y="5783104"/>
            <a:ext cx="2258854" cy="552813"/>
          </a:xfrm>
          <a:prstGeom prst="rect">
            <a:avLst/>
          </a:prstGeom>
          <a:noFill/>
          <a:ln/>
        </p:spPr>
        <p:txBody>
          <a:bodyPr wrap="none" lIns="0" tIns="0" rIns="0" bIns="0" rtlCol="0" anchor="t"/>
          <a:lstStyle/>
          <a:p>
            <a:pPr marL="0" indent="0" algn="l">
              <a:lnSpc>
                <a:spcPts val="2200"/>
              </a:lnSpc>
              <a:buNone/>
            </a:pPr>
            <a:r>
              <a:rPr lang="en-US" sz="2800" dirty="0">
                <a:solidFill>
                  <a:srgbClr val="CAD6DE"/>
                </a:solidFill>
                <a:latin typeface="Unbounded" pitchFamily="34" charset="0"/>
                <a:ea typeface="Unbounded" pitchFamily="34" charset="-122"/>
                <a:cs typeface="Unbounded" pitchFamily="34" charset="-120"/>
              </a:rPr>
              <a:t>Ігрові методи</a:t>
            </a:r>
            <a:endParaRPr lang="en-US" sz="2800" dirty="0"/>
          </a:p>
        </p:txBody>
      </p:sp>
      <p:sp>
        <p:nvSpPr>
          <p:cNvPr id="15" name="Text 8"/>
          <p:cNvSpPr/>
          <p:nvPr/>
        </p:nvSpPr>
        <p:spPr>
          <a:xfrm>
            <a:off x="4715946" y="6180534"/>
            <a:ext cx="4428053" cy="2406173"/>
          </a:xfrm>
          <a:prstGeom prst="rect">
            <a:avLst/>
          </a:prstGeom>
          <a:noFill/>
          <a:ln/>
        </p:spPr>
        <p:txBody>
          <a:bodyPr wrap="square" lIns="0" tIns="0" rIns="0" bIns="0" rtlCol="0" anchor="t"/>
          <a:lstStyle/>
          <a:p>
            <a:pPr marL="0" indent="0" algn="l">
              <a:lnSpc>
                <a:spcPts val="2400"/>
              </a:lnSpc>
              <a:buNone/>
            </a:pPr>
            <a:r>
              <a:rPr lang="en-US" sz="2800" dirty="0">
                <a:latin typeface="Cabin" pitchFamily="34" charset="0"/>
                <a:ea typeface="Cabin" pitchFamily="34" charset="-122"/>
                <a:cs typeface="Cabin" pitchFamily="34" charset="-120"/>
              </a:rPr>
              <a:t>Ігрові методи роблять навчання більш привабливим, інтерактивним, сприяють розвитку творчості та командної роботи.</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chemeClr val="accent6">
            <a:lumMod val="50000"/>
          </a:schemeClr>
        </a:solidFill>
        <a:effectLst/>
      </p:bgPr>
    </p:bg>
    <p:spTree>
      <p:nvGrpSpPr>
        <p:cNvPr id="1" name=""/>
        <p:cNvGrpSpPr/>
        <p:nvPr/>
      </p:nvGrpSpPr>
      <p:grpSpPr>
        <a:xfrm>
          <a:off x="0" y="0"/>
          <a:ext cx="0" cy="0"/>
          <a:chOff x="0" y="0"/>
          <a:chExt cx="0" cy="0"/>
        </a:xfrm>
      </p:grpSpPr>
      <p:sp>
        <p:nvSpPr>
          <p:cNvPr id="3" name="Text 0"/>
          <p:cNvSpPr/>
          <p:nvPr/>
        </p:nvSpPr>
        <p:spPr>
          <a:xfrm>
            <a:off x="1466193" y="536028"/>
            <a:ext cx="12489480" cy="1461342"/>
          </a:xfrm>
          <a:prstGeom prst="rect">
            <a:avLst/>
          </a:prstGeom>
          <a:noFill/>
          <a:ln/>
        </p:spPr>
        <p:txBody>
          <a:bodyPr wrap="square" lIns="0" tIns="0" rIns="0" bIns="0" rtlCol="0" anchor="t"/>
          <a:lstStyle/>
          <a:p>
            <a:pPr marL="0" indent="0" algn="ctr">
              <a:lnSpc>
                <a:spcPts val="4450"/>
              </a:lnSpc>
              <a:buNone/>
            </a:pPr>
            <a:r>
              <a:rPr lang="en-US" sz="3550" dirty="0">
                <a:solidFill>
                  <a:srgbClr val="FFFFFF"/>
                </a:solidFill>
                <a:latin typeface="Unbounded" pitchFamily="34" charset="0"/>
                <a:ea typeface="Unbounded" pitchFamily="34" charset="-122"/>
                <a:cs typeface="Unbounded" pitchFamily="34" charset="-120"/>
              </a:rPr>
              <a:t>Оцінювання результатів навчання з позиції компетентнісного підходу</a:t>
            </a:r>
            <a:endParaRPr lang="en-US" sz="3550" dirty="0"/>
          </a:p>
        </p:txBody>
      </p:sp>
      <p:sp>
        <p:nvSpPr>
          <p:cNvPr id="4" name="Text 1"/>
          <p:cNvSpPr/>
          <p:nvPr/>
        </p:nvSpPr>
        <p:spPr>
          <a:xfrm>
            <a:off x="6161127" y="2927628"/>
            <a:ext cx="3752612" cy="636270"/>
          </a:xfrm>
          <a:prstGeom prst="rect">
            <a:avLst/>
          </a:prstGeom>
          <a:noFill/>
          <a:ln/>
        </p:spPr>
        <p:txBody>
          <a:bodyPr wrap="none" lIns="0" tIns="0" rIns="0" bIns="0" rtlCol="0" anchor="t"/>
          <a:lstStyle/>
          <a:p>
            <a:pPr marL="0" indent="0" algn="ctr">
              <a:lnSpc>
                <a:spcPts val="5000"/>
              </a:lnSpc>
              <a:buNone/>
            </a:pPr>
            <a:r>
              <a:rPr lang="en-US" sz="5000" dirty="0">
                <a:solidFill>
                  <a:srgbClr val="C00000"/>
                </a:solidFill>
                <a:latin typeface="Unbounded" pitchFamily="34" charset="0"/>
                <a:ea typeface="Unbounded" pitchFamily="34" charset="-122"/>
                <a:cs typeface="Unbounded" pitchFamily="34" charset="-120"/>
              </a:rPr>
              <a:t>1</a:t>
            </a:r>
            <a:endParaRPr lang="en-US" sz="5000" dirty="0">
              <a:solidFill>
                <a:srgbClr val="C00000"/>
              </a:solidFill>
            </a:endParaRPr>
          </a:p>
        </p:txBody>
      </p:sp>
      <p:sp>
        <p:nvSpPr>
          <p:cNvPr id="5" name="Text 2"/>
          <p:cNvSpPr/>
          <p:nvPr/>
        </p:nvSpPr>
        <p:spPr>
          <a:xfrm>
            <a:off x="7021778" y="3804760"/>
            <a:ext cx="2268379" cy="451837"/>
          </a:xfrm>
          <a:prstGeom prst="rect">
            <a:avLst/>
          </a:prstGeom>
          <a:noFill/>
          <a:ln/>
        </p:spPr>
        <p:txBody>
          <a:bodyPr wrap="none" lIns="0" tIns="0" rIns="0" bIns="0" rtlCol="0" anchor="t"/>
          <a:lstStyle/>
          <a:p>
            <a:pPr marL="0" indent="0" algn="ctr">
              <a:lnSpc>
                <a:spcPts val="2200"/>
              </a:lnSpc>
              <a:buNone/>
            </a:pPr>
            <a:r>
              <a:rPr lang="en-US" sz="2800" dirty="0">
                <a:latin typeface="Unbounded" pitchFamily="34" charset="0"/>
                <a:ea typeface="Unbounded" pitchFamily="34" charset="-122"/>
                <a:cs typeface="Unbounded" pitchFamily="34" charset="-120"/>
              </a:rPr>
              <a:t>Формувальне</a:t>
            </a:r>
            <a:endParaRPr lang="en-US" sz="2800" dirty="0"/>
          </a:p>
        </p:txBody>
      </p:sp>
      <p:sp>
        <p:nvSpPr>
          <p:cNvPr id="6" name="Text 3"/>
          <p:cNvSpPr/>
          <p:nvPr/>
        </p:nvSpPr>
        <p:spPr>
          <a:xfrm>
            <a:off x="6279661" y="4203859"/>
            <a:ext cx="3752612" cy="982996"/>
          </a:xfrm>
          <a:prstGeom prst="rect">
            <a:avLst/>
          </a:prstGeom>
          <a:noFill/>
          <a:ln/>
        </p:spPr>
        <p:txBody>
          <a:bodyPr wrap="square" lIns="0" tIns="0" rIns="0" bIns="0" rtlCol="0" anchor="t"/>
          <a:lstStyle/>
          <a:p>
            <a:pPr marL="0" indent="0" algn="ctr">
              <a:lnSpc>
                <a:spcPts val="2400"/>
              </a:lnSpc>
              <a:buNone/>
            </a:pPr>
            <a:r>
              <a:rPr lang="en-US" sz="2800" dirty="0">
                <a:latin typeface="Cabin" pitchFamily="34" charset="0"/>
                <a:ea typeface="Cabin" pitchFamily="34" charset="-122"/>
                <a:cs typeface="Cabin" pitchFamily="34" charset="-120"/>
              </a:rPr>
              <a:t>Протягом уроку, для контролю засвоєння матеріалу</a:t>
            </a:r>
            <a:endParaRPr lang="en-US" sz="2800" dirty="0"/>
          </a:p>
        </p:txBody>
      </p:sp>
      <p:sp>
        <p:nvSpPr>
          <p:cNvPr id="7" name="Text 4"/>
          <p:cNvSpPr/>
          <p:nvPr/>
        </p:nvSpPr>
        <p:spPr>
          <a:xfrm>
            <a:off x="10202942" y="2927628"/>
            <a:ext cx="3752731" cy="636270"/>
          </a:xfrm>
          <a:prstGeom prst="rect">
            <a:avLst/>
          </a:prstGeom>
          <a:noFill/>
          <a:ln/>
        </p:spPr>
        <p:txBody>
          <a:bodyPr wrap="none" lIns="0" tIns="0" rIns="0" bIns="0" rtlCol="0" anchor="t"/>
          <a:lstStyle/>
          <a:p>
            <a:pPr marL="0" indent="0" algn="ctr">
              <a:lnSpc>
                <a:spcPts val="5000"/>
              </a:lnSpc>
              <a:buNone/>
            </a:pPr>
            <a:r>
              <a:rPr lang="en-US" sz="5000" dirty="0">
                <a:solidFill>
                  <a:srgbClr val="FFC000"/>
                </a:solidFill>
                <a:latin typeface="Unbounded" pitchFamily="34" charset="0"/>
                <a:ea typeface="Unbounded" pitchFamily="34" charset="-122"/>
                <a:cs typeface="Unbounded" pitchFamily="34" charset="-120"/>
              </a:rPr>
              <a:t>2</a:t>
            </a:r>
            <a:endParaRPr lang="en-US" sz="5000" dirty="0">
              <a:solidFill>
                <a:srgbClr val="FFC000"/>
              </a:solidFill>
            </a:endParaRPr>
          </a:p>
        </p:txBody>
      </p:sp>
      <p:sp>
        <p:nvSpPr>
          <p:cNvPr id="8" name="Text 5"/>
          <p:cNvSpPr/>
          <p:nvPr/>
        </p:nvSpPr>
        <p:spPr>
          <a:xfrm>
            <a:off x="11063592" y="3804760"/>
            <a:ext cx="2268379" cy="451837"/>
          </a:xfrm>
          <a:prstGeom prst="rect">
            <a:avLst/>
          </a:prstGeom>
          <a:noFill/>
          <a:ln/>
        </p:spPr>
        <p:txBody>
          <a:bodyPr wrap="none" lIns="0" tIns="0" rIns="0" bIns="0" rtlCol="0" anchor="t"/>
          <a:lstStyle/>
          <a:p>
            <a:pPr marL="0" indent="0" algn="ctr">
              <a:lnSpc>
                <a:spcPts val="2200"/>
              </a:lnSpc>
              <a:buNone/>
            </a:pPr>
            <a:r>
              <a:rPr lang="en-US" sz="2800" dirty="0">
                <a:latin typeface="Unbounded" pitchFamily="34" charset="0"/>
                <a:ea typeface="Unbounded" pitchFamily="34" charset="-122"/>
                <a:cs typeface="Unbounded" pitchFamily="34" charset="-120"/>
              </a:rPr>
              <a:t>Підсумкове</a:t>
            </a:r>
            <a:endParaRPr lang="en-US" sz="2800" dirty="0"/>
          </a:p>
        </p:txBody>
      </p:sp>
      <p:sp>
        <p:nvSpPr>
          <p:cNvPr id="9" name="Text 6"/>
          <p:cNvSpPr/>
          <p:nvPr/>
        </p:nvSpPr>
        <p:spPr>
          <a:xfrm>
            <a:off x="10321476" y="4203859"/>
            <a:ext cx="3752731" cy="982996"/>
          </a:xfrm>
          <a:prstGeom prst="rect">
            <a:avLst/>
          </a:prstGeom>
          <a:noFill/>
          <a:ln/>
        </p:spPr>
        <p:txBody>
          <a:bodyPr wrap="square" lIns="0" tIns="0" rIns="0" bIns="0" rtlCol="0" anchor="t"/>
          <a:lstStyle/>
          <a:p>
            <a:pPr marL="0" indent="0" algn="ctr">
              <a:lnSpc>
                <a:spcPts val="2400"/>
              </a:lnSpc>
              <a:buNone/>
            </a:pPr>
            <a:r>
              <a:rPr lang="en-US" sz="2800" dirty="0">
                <a:latin typeface="Cabin" pitchFamily="34" charset="0"/>
                <a:ea typeface="Cabin" pitchFamily="34" charset="-122"/>
                <a:cs typeface="Cabin" pitchFamily="34" charset="-120"/>
              </a:rPr>
              <a:t>Наприкінці уроку, для оцінки досягнення цілей</a:t>
            </a:r>
            <a:endParaRPr lang="en-US" sz="2800" dirty="0"/>
          </a:p>
        </p:txBody>
      </p:sp>
      <p:sp>
        <p:nvSpPr>
          <p:cNvPr id="10" name="Text 7"/>
          <p:cNvSpPr/>
          <p:nvPr/>
        </p:nvSpPr>
        <p:spPr>
          <a:xfrm>
            <a:off x="6161127" y="5495330"/>
            <a:ext cx="3752612" cy="636270"/>
          </a:xfrm>
          <a:prstGeom prst="rect">
            <a:avLst/>
          </a:prstGeom>
          <a:noFill/>
          <a:ln/>
        </p:spPr>
        <p:txBody>
          <a:bodyPr wrap="none" lIns="0" tIns="0" rIns="0" bIns="0" rtlCol="0" anchor="t"/>
          <a:lstStyle/>
          <a:p>
            <a:pPr marL="0" indent="0" algn="ctr">
              <a:lnSpc>
                <a:spcPts val="5000"/>
              </a:lnSpc>
              <a:buNone/>
            </a:pPr>
            <a:r>
              <a:rPr lang="en-US" sz="5000" dirty="0">
                <a:solidFill>
                  <a:srgbClr val="92D050"/>
                </a:solidFill>
                <a:latin typeface="Unbounded" pitchFamily="34" charset="0"/>
                <a:ea typeface="Unbounded" pitchFamily="34" charset="-122"/>
                <a:cs typeface="Unbounded" pitchFamily="34" charset="-120"/>
              </a:rPr>
              <a:t>3</a:t>
            </a:r>
            <a:endParaRPr lang="en-US" sz="5000" dirty="0">
              <a:solidFill>
                <a:srgbClr val="92D050"/>
              </a:solidFill>
            </a:endParaRPr>
          </a:p>
        </p:txBody>
      </p:sp>
      <p:sp>
        <p:nvSpPr>
          <p:cNvPr id="11" name="Text 8"/>
          <p:cNvSpPr/>
          <p:nvPr/>
        </p:nvSpPr>
        <p:spPr>
          <a:xfrm>
            <a:off x="7021778" y="6372462"/>
            <a:ext cx="2268379" cy="451837"/>
          </a:xfrm>
          <a:prstGeom prst="rect">
            <a:avLst/>
          </a:prstGeom>
          <a:noFill/>
          <a:ln/>
        </p:spPr>
        <p:txBody>
          <a:bodyPr wrap="none" lIns="0" tIns="0" rIns="0" bIns="0" rtlCol="0" anchor="t"/>
          <a:lstStyle/>
          <a:p>
            <a:pPr marL="0" indent="0" algn="ctr">
              <a:lnSpc>
                <a:spcPts val="2200"/>
              </a:lnSpc>
              <a:buNone/>
            </a:pPr>
            <a:r>
              <a:rPr lang="en-US" sz="2800" dirty="0">
                <a:latin typeface="Unbounded" pitchFamily="34" charset="0"/>
                <a:ea typeface="Unbounded" pitchFamily="34" charset="-122"/>
                <a:cs typeface="Unbounded" pitchFamily="34" charset="-120"/>
              </a:rPr>
              <a:t>Самооцінка</a:t>
            </a:r>
            <a:endParaRPr lang="en-US" sz="2800" dirty="0"/>
          </a:p>
        </p:txBody>
      </p:sp>
      <p:sp>
        <p:nvSpPr>
          <p:cNvPr id="12" name="Text 9"/>
          <p:cNvSpPr/>
          <p:nvPr/>
        </p:nvSpPr>
        <p:spPr>
          <a:xfrm>
            <a:off x="6279661" y="6771561"/>
            <a:ext cx="3752612" cy="982996"/>
          </a:xfrm>
          <a:prstGeom prst="rect">
            <a:avLst/>
          </a:prstGeom>
          <a:noFill/>
          <a:ln/>
        </p:spPr>
        <p:txBody>
          <a:bodyPr wrap="square" lIns="0" tIns="0" rIns="0" bIns="0" rtlCol="0" anchor="t"/>
          <a:lstStyle/>
          <a:p>
            <a:pPr marL="0" indent="0" algn="ctr">
              <a:lnSpc>
                <a:spcPts val="2400"/>
              </a:lnSpc>
              <a:buNone/>
            </a:pPr>
            <a:r>
              <a:rPr lang="en-US" sz="2800" dirty="0">
                <a:latin typeface="Cabin" pitchFamily="34" charset="0"/>
                <a:ea typeface="Cabin" pitchFamily="34" charset="-122"/>
                <a:cs typeface="Cabin" pitchFamily="34" charset="-120"/>
              </a:rPr>
              <a:t>Учні оцінюють власну роботу, відповідальність за навчання</a:t>
            </a:r>
            <a:endParaRPr lang="en-US" sz="2800" dirty="0"/>
          </a:p>
        </p:txBody>
      </p:sp>
      <p:sp>
        <p:nvSpPr>
          <p:cNvPr id="13" name="Text 10"/>
          <p:cNvSpPr/>
          <p:nvPr/>
        </p:nvSpPr>
        <p:spPr>
          <a:xfrm>
            <a:off x="10202942" y="5495330"/>
            <a:ext cx="3752731" cy="636270"/>
          </a:xfrm>
          <a:prstGeom prst="rect">
            <a:avLst/>
          </a:prstGeom>
          <a:noFill/>
          <a:ln/>
        </p:spPr>
        <p:txBody>
          <a:bodyPr wrap="none" lIns="0" tIns="0" rIns="0" bIns="0" rtlCol="0" anchor="t"/>
          <a:lstStyle/>
          <a:p>
            <a:pPr marL="0" indent="0" algn="ctr">
              <a:lnSpc>
                <a:spcPts val="5000"/>
              </a:lnSpc>
              <a:buNone/>
            </a:pPr>
            <a:r>
              <a:rPr lang="en-US" sz="5000" dirty="0">
                <a:solidFill>
                  <a:srgbClr val="CAD6DE"/>
                </a:solidFill>
                <a:latin typeface="Unbounded" pitchFamily="34" charset="0"/>
                <a:ea typeface="Unbounded" pitchFamily="34" charset="-122"/>
                <a:cs typeface="Unbounded" pitchFamily="34" charset="-120"/>
              </a:rPr>
              <a:t>4</a:t>
            </a:r>
            <a:endParaRPr lang="en-US" sz="5000" dirty="0"/>
          </a:p>
        </p:txBody>
      </p:sp>
      <p:sp>
        <p:nvSpPr>
          <p:cNvPr id="14" name="Text 11"/>
          <p:cNvSpPr/>
          <p:nvPr/>
        </p:nvSpPr>
        <p:spPr>
          <a:xfrm>
            <a:off x="10945058" y="6372462"/>
            <a:ext cx="2268379" cy="451837"/>
          </a:xfrm>
          <a:prstGeom prst="rect">
            <a:avLst/>
          </a:prstGeom>
          <a:noFill/>
          <a:ln/>
        </p:spPr>
        <p:txBody>
          <a:bodyPr wrap="none" lIns="0" tIns="0" rIns="0" bIns="0" rtlCol="0" anchor="t"/>
          <a:lstStyle/>
          <a:p>
            <a:pPr marL="0" indent="0" algn="ctr">
              <a:lnSpc>
                <a:spcPts val="2200"/>
              </a:lnSpc>
              <a:buNone/>
            </a:pPr>
            <a:r>
              <a:rPr lang="en-US" sz="2800" dirty="0">
                <a:latin typeface="Unbounded" pitchFamily="34" charset="0"/>
                <a:ea typeface="Unbounded" pitchFamily="34" charset="-122"/>
                <a:cs typeface="Unbounded" pitchFamily="34" charset="-120"/>
              </a:rPr>
              <a:t>Взаємооцінка</a:t>
            </a:r>
            <a:endParaRPr lang="en-US" sz="2800" dirty="0"/>
          </a:p>
        </p:txBody>
      </p:sp>
      <p:sp>
        <p:nvSpPr>
          <p:cNvPr id="15" name="Text 12"/>
          <p:cNvSpPr/>
          <p:nvPr/>
        </p:nvSpPr>
        <p:spPr>
          <a:xfrm>
            <a:off x="10202942" y="6771561"/>
            <a:ext cx="3752731" cy="982996"/>
          </a:xfrm>
          <a:prstGeom prst="rect">
            <a:avLst/>
          </a:prstGeom>
          <a:noFill/>
          <a:ln/>
        </p:spPr>
        <p:txBody>
          <a:bodyPr wrap="square" lIns="0" tIns="0" rIns="0" bIns="0" rtlCol="0" anchor="t"/>
          <a:lstStyle/>
          <a:p>
            <a:pPr marL="0" indent="0" algn="ctr">
              <a:lnSpc>
                <a:spcPts val="2400"/>
              </a:lnSpc>
              <a:buNone/>
            </a:pPr>
            <a:r>
              <a:rPr lang="en-US" sz="2800" dirty="0">
                <a:latin typeface="Cabin" pitchFamily="34" charset="0"/>
                <a:ea typeface="Cabin" pitchFamily="34" charset="-122"/>
                <a:cs typeface="Cabin" pitchFamily="34" charset="-120"/>
              </a:rPr>
              <a:t>Учні оцінюють роботу один одного, навчання спілкуванню та співпраці</a:t>
            </a:r>
            <a:endParaRPr lang="en-US" sz="2800" dirty="0"/>
          </a:p>
        </p:txBody>
      </p:sp>
      <p:pic>
        <p:nvPicPr>
          <p:cNvPr id="1028" name="Picture 4" descr="Оцінювання результатів навчання з позиції компетентнісного підход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84" y="1905550"/>
            <a:ext cx="5849006" cy="58490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chemeClr val="accent6">
            <a:lumMod val="50000"/>
          </a:schemeClr>
        </a:solidFill>
        <a:effectLst/>
      </p:bgPr>
    </p:bg>
    <p:spTree>
      <p:nvGrpSpPr>
        <p:cNvPr id="1" name=""/>
        <p:cNvGrpSpPr/>
        <p:nvPr/>
      </p:nvGrpSpPr>
      <p:grpSpPr>
        <a:xfrm>
          <a:off x="0" y="0"/>
          <a:ext cx="0" cy="0"/>
          <a:chOff x="0" y="0"/>
          <a:chExt cx="0" cy="0"/>
        </a:xfrm>
      </p:grpSpPr>
      <p:sp>
        <p:nvSpPr>
          <p:cNvPr id="2" name="Text 0"/>
          <p:cNvSpPr/>
          <p:nvPr/>
        </p:nvSpPr>
        <p:spPr>
          <a:xfrm>
            <a:off x="718542" y="658892"/>
            <a:ext cx="13193316" cy="1207770"/>
          </a:xfrm>
          <a:prstGeom prst="rect">
            <a:avLst/>
          </a:prstGeom>
          <a:noFill/>
          <a:ln/>
        </p:spPr>
        <p:txBody>
          <a:bodyPr wrap="square" lIns="0" tIns="0" rIns="0" bIns="0" rtlCol="0" anchor="t"/>
          <a:lstStyle/>
          <a:p>
            <a:pPr marL="0" indent="0" algn="ctr">
              <a:lnSpc>
                <a:spcPts val="4750"/>
              </a:lnSpc>
              <a:buNone/>
            </a:pPr>
            <a:r>
              <a:rPr lang="en-US" sz="3800" dirty="0">
                <a:solidFill>
                  <a:srgbClr val="FFFFFF"/>
                </a:solidFill>
                <a:latin typeface="Unbounded" pitchFamily="34" charset="0"/>
                <a:ea typeface="Unbounded" pitchFamily="34" charset="-122"/>
                <a:cs typeface="Unbounded" pitchFamily="34" charset="-120"/>
              </a:rPr>
              <a:t>Застосування діяльнісного підходу для розвитку ключових компетентностей</a:t>
            </a:r>
            <a:endParaRPr lang="en-US" sz="3800" dirty="0"/>
          </a:p>
        </p:txBody>
      </p:sp>
      <p:sp>
        <p:nvSpPr>
          <p:cNvPr id="3" name="Shape 1"/>
          <p:cNvSpPr/>
          <p:nvPr/>
        </p:nvSpPr>
        <p:spPr>
          <a:xfrm>
            <a:off x="718542" y="2277308"/>
            <a:ext cx="1649135" cy="1164193"/>
          </a:xfrm>
          <a:prstGeom prst="roundRect">
            <a:avLst>
              <a:gd name="adj" fmla="val 2646"/>
            </a:avLst>
          </a:prstGeom>
          <a:ln/>
        </p:spPr>
        <p:style>
          <a:lnRef idx="2">
            <a:schemeClr val="accent1">
              <a:shade val="50000"/>
            </a:schemeClr>
          </a:lnRef>
          <a:fillRef idx="1">
            <a:schemeClr val="accent1"/>
          </a:fillRef>
          <a:effectRef idx="0">
            <a:schemeClr val="accent1"/>
          </a:effectRef>
          <a:fontRef idx="minor">
            <a:schemeClr val="lt1"/>
          </a:fontRef>
        </p:style>
      </p:sp>
      <p:sp>
        <p:nvSpPr>
          <p:cNvPr id="4" name="Text 2"/>
          <p:cNvSpPr/>
          <p:nvPr/>
        </p:nvSpPr>
        <p:spPr>
          <a:xfrm>
            <a:off x="923806" y="2654022"/>
            <a:ext cx="120968" cy="410647"/>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1</a:t>
            </a:r>
            <a:endParaRPr lang="en-US" sz="2000" dirty="0"/>
          </a:p>
        </p:txBody>
      </p:sp>
      <p:sp>
        <p:nvSpPr>
          <p:cNvPr id="5" name="Text 3"/>
          <p:cNvSpPr/>
          <p:nvPr/>
        </p:nvSpPr>
        <p:spPr>
          <a:xfrm>
            <a:off x="2572941" y="2482572"/>
            <a:ext cx="4113258" cy="584849"/>
          </a:xfrm>
          <a:prstGeom prst="rect">
            <a:avLst/>
          </a:prstGeom>
          <a:noFill/>
          <a:ln/>
        </p:spPr>
        <p:txBody>
          <a:bodyPr wrap="none" lIns="0" tIns="0" rIns="0" bIns="0" rtlCol="0" anchor="t"/>
          <a:lstStyle/>
          <a:p>
            <a:pPr marL="0" indent="0" algn="l">
              <a:lnSpc>
                <a:spcPts val="2350"/>
              </a:lnSpc>
              <a:buNone/>
            </a:pPr>
            <a:r>
              <a:rPr lang="en-US" sz="2800" dirty="0">
                <a:latin typeface="Unbounded" pitchFamily="34" charset="0"/>
                <a:ea typeface="Unbounded" pitchFamily="34" charset="-122"/>
                <a:cs typeface="Unbounded" pitchFamily="34" charset="-120"/>
              </a:rPr>
              <a:t>1. Постановка проблеми</a:t>
            </a:r>
            <a:endParaRPr lang="en-US" sz="2800" dirty="0"/>
          </a:p>
        </p:txBody>
      </p:sp>
      <p:sp>
        <p:nvSpPr>
          <p:cNvPr id="6" name="Text 4"/>
          <p:cNvSpPr/>
          <p:nvPr/>
        </p:nvSpPr>
        <p:spPr>
          <a:xfrm>
            <a:off x="2572941" y="2907625"/>
            <a:ext cx="7122852" cy="636508"/>
          </a:xfrm>
          <a:prstGeom prst="rect">
            <a:avLst/>
          </a:prstGeom>
          <a:noFill/>
          <a:ln/>
        </p:spPr>
        <p:txBody>
          <a:bodyPr wrap="none" lIns="0" tIns="0" rIns="0" bIns="0" rtlCol="0" anchor="t"/>
          <a:lstStyle/>
          <a:p>
            <a:pPr marL="0" indent="0" algn="l">
              <a:lnSpc>
                <a:spcPts val="2550"/>
              </a:lnSpc>
              <a:buNone/>
            </a:pPr>
            <a:r>
              <a:rPr lang="en-US" sz="2800" dirty="0">
                <a:latin typeface="Cabin" pitchFamily="34" charset="0"/>
                <a:ea typeface="Cabin" pitchFamily="34" charset="-122"/>
                <a:cs typeface="Cabin" pitchFamily="34" charset="-120"/>
              </a:rPr>
              <a:t>Учні ставлять перед собою завдання, яке потребує вирішення.</a:t>
            </a:r>
            <a:endParaRPr lang="en-US" sz="2800" dirty="0"/>
          </a:p>
        </p:txBody>
      </p:sp>
      <p:sp>
        <p:nvSpPr>
          <p:cNvPr id="7" name="Shape 5"/>
          <p:cNvSpPr/>
          <p:nvPr/>
        </p:nvSpPr>
        <p:spPr>
          <a:xfrm>
            <a:off x="2470309" y="3431977"/>
            <a:ext cx="11338917" cy="11430"/>
          </a:xfrm>
          <a:prstGeom prst="roundRect">
            <a:avLst>
              <a:gd name="adj" fmla="val 269455"/>
            </a:avLst>
          </a:prstGeom>
          <a:solidFill>
            <a:srgbClr val="49606E"/>
          </a:solidFill>
          <a:ln/>
        </p:spPr>
      </p:sp>
      <p:sp>
        <p:nvSpPr>
          <p:cNvPr id="8" name="Shape 6"/>
          <p:cNvSpPr/>
          <p:nvPr/>
        </p:nvSpPr>
        <p:spPr>
          <a:xfrm>
            <a:off x="718543" y="3544133"/>
            <a:ext cx="2431058" cy="1164193"/>
          </a:xfrm>
          <a:prstGeom prst="roundRect">
            <a:avLst>
              <a:gd name="adj" fmla="val 2646"/>
            </a:avLst>
          </a:prstGeom>
          <a:ln/>
        </p:spPr>
        <p:style>
          <a:lnRef idx="2">
            <a:schemeClr val="accent3">
              <a:shade val="50000"/>
            </a:schemeClr>
          </a:lnRef>
          <a:fillRef idx="1">
            <a:schemeClr val="accent3"/>
          </a:fillRef>
          <a:effectRef idx="0">
            <a:schemeClr val="accent3"/>
          </a:effectRef>
          <a:fontRef idx="minor">
            <a:schemeClr val="lt1"/>
          </a:fontRef>
        </p:style>
      </p:sp>
      <p:sp>
        <p:nvSpPr>
          <p:cNvPr id="9" name="Text 7"/>
          <p:cNvSpPr/>
          <p:nvPr/>
        </p:nvSpPr>
        <p:spPr>
          <a:xfrm>
            <a:off x="923806" y="3920847"/>
            <a:ext cx="202525" cy="410647"/>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2</a:t>
            </a:r>
            <a:endParaRPr lang="en-US" sz="2000" dirty="0"/>
          </a:p>
        </p:txBody>
      </p:sp>
      <p:sp>
        <p:nvSpPr>
          <p:cNvPr id="10" name="Text 8"/>
          <p:cNvSpPr/>
          <p:nvPr/>
        </p:nvSpPr>
        <p:spPr>
          <a:xfrm>
            <a:off x="3252232" y="3749397"/>
            <a:ext cx="4013409" cy="584849"/>
          </a:xfrm>
          <a:prstGeom prst="rect">
            <a:avLst/>
          </a:prstGeom>
          <a:noFill/>
          <a:ln/>
        </p:spPr>
        <p:txBody>
          <a:bodyPr wrap="none" lIns="0" tIns="0" rIns="0" bIns="0" rtlCol="0" anchor="t"/>
          <a:lstStyle/>
          <a:p>
            <a:pPr marL="0" indent="0" algn="l">
              <a:lnSpc>
                <a:spcPts val="2350"/>
              </a:lnSpc>
              <a:buNone/>
            </a:pPr>
            <a:r>
              <a:rPr lang="en-US" sz="2800" dirty="0">
                <a:latin typeface="Unbounded" pitchFamily="34" charset="0"/>
                <a:ea typeface="Unbounded" pitchFamily="34" charset="-122"/>
                <a:cs typeface="Unbounded" pitchFamily="34" charset="-120"/>
              </a:rPr>
              <a:t>2. Планування дій</a:t>
            </a:r>
            <a:endParaRPr lang="en-US" sz="2800" dirty="0"/>
          </a:p>
        </p:txBody>
      </p:sp>
      <p:sp>
        <p:nvSpPr>
          <p:cNvPr id="11" name="Text 9"/>
          <p:cNvSpPr/>
          <p:nvPr/>
        </p:nvSpPr>
        <p:spPr>
          <a:xfrm>
            <a:off x="3354864" y="4174450"/>
            <a:ext cx="11225808" cy="636508"/>
          </a:xfrm>
          <a:prstGeom prst="rect">
            <a:avLst/>
          </a:prstGeom>
          <a:noFill/>
          <a:ln/>
        </p:spPr>
        <p:txBody>
          <a:bodyPr wrap="none" lIns="0" tIns="0" rIns="0" bIns="0" rtlCol="0" anchor="t"/>
          <a:lstStyle/>
          <a:p>
            <a:pPr marL="0" indent="0" algn="l">
              <a:lnSpc>
                <a:spcPts val="2550"/>
              </a:lnSpc>
              <a:buNone/>
            </a:pPr>
            <a:r>
              <a:rPr lang="en-US" sz="2800" dirty="0">
                <a:latin typeface="Cabin" pitchFamily="34" charset="0"/>
                <a:ea typeface="Cabin" pitchFamily="34" charset="-122"/>
                <a:cs typeface="Cabin" pitchFamily="34" charset="-120"/>
              </a:rPr>
              <a:t>Учні розробляють план дій для </a:t>
            </a:r>
            <a:r>
              <a:rPr lang="en-US" sz="2800" dirty="0" err="1">
                <a:latin typeface="Cabin" pitchFamily="34" charset="0"/>
                <a:ea typeface="Cabin" pitchFamily="34" charset="-122"/>
                <a:cs typeface="Cabin" pitchFamily="34" charset="-120"/>
              </a:rPr>
              <a:t>вирішення</a:t>
            </a:r>
            <a:r>
              <a:rPr lang="en-US" sz="2800" dirty="0">
                <a:latin typeface="Cabin" pitchFamily="34" charset="0"/>
                <a:ea typeface="Cabin" pitchFamily="34" charset="-122"/>
                <a:cs typeface="Cabin" pitchFamily="34" charset="-120"/>
              </a:rPr>
              <a:t> </a:t>
            </a:r>
            <a:r>
              <a:rPr lang="en-US" sz="2800" dirty="0" err="1" smtClean="0">
                <a:latin typeface="Cabin" pitchFamily="34" charset="0"/>
                <a:ea typeface="Cabin" pitchFamily="34" charset="-122"/>
                <a:cs typeface="Cabin" pitchFamily="34" charset="-120"/>
              </a:rPr>
              <a:t>поставленої</a:t>
            </a:r>
            <a:r>
              <a:rPr lang="uk-UA" sz="2800" dirty="0" smtClean="0">
                <a:latin typeface="Cabin" pitchFamily="34" charset="0"/>
                <a:ea typeface="Cabin" pitchFamily="34" charset="-122"/>
                <a:cs typeface="Cabin" pitchFamily="34" charset="-120"/>
              </a:rPr>
              <a:t> </a:t>
            </a:r>
            <a:r>
              <a:rPr lang="en-US" sz="2800" dirty="0" err="1" smtClean="0">
                <a:latin typeface="Cabin" pitchFamily="34" charset="0"/>
                <a:ea typeface="Cabin" pitchFamily="34" charset="-122"/>
                <a:cs typeface="Cabin" pitchFamily="34" charset="-120"/>
              </a:rPr>
              <a:t>проблеми</a:t>
            </a:r>
            <a:r>
              <a:rPr lang="en-US" sz="2800" dirty="0">
                <a:latin typeface="Cabin" pitchFamily="34" charset="0"/>
                <a:ea typeface="Cabin" pitchFamily="34" charset="-122"/>
                <a:cs typeface="Cabin" pitchFamily="34" charset="-120"/>
              </a:rPr>
              <a:t>.</a:t>
            </a:r>
            <a:endParaRPr lang="en-US" sz="2800" dirty="0"/>
          </a:p>
        </p:txBody>
      </p:sp>
      <p:sp>
        <p:nvSpPr>
          <p:cNvPr id="12" name="Shape 10"/>
          <p:cNvSpPr/>
          <p:nvPr/>
        </p:nvSpPr>
        <p:spPr>
          <a:xfrm>
            <a:off x="4119443" y="4698802"/>
            <a:ext cx="9689783" cy="11430"/>
          </a:xfrm>
          <a:prstGeom prst="roundRect">
            <a:avLst>
              <a:gd name="adj" fmla="val 269455"/>
            </a:avLst>
          </a:prstGeom>
          <a:solidFill>
            <a:srgbClr val="49606E"/>
          </a:solidFill>
          <a:ln/>
        </p:spPr>
      </p:sp>
      <p:sp>
        <p:nvSpPr>
          <p:cNvPr id="13" name="Shape 11"/>
          <p:cNvSpPr/>
          <p:nvPr/>
        </p:nvSpPr>
        <p:spPr>
          <a:xfrm>
            <a:off x="718542" y="4810958"/>
            <a:ext cx="3074525" cy="1164193"/>
          </a:xfrm>
          <a:prstGeom prst="roundRect">
            <a:avLst>
              <a:gd name="adj" fmla="val 2646"/>
            </a:avLst>
          </a:prstGeom>
          <a:ln/>
        </p:spPr>
        <p:style>
          <a:lnRef idx="2">
            <a:schemeClr val="accent6">
              <a:shade val="50000"/>
            </a:schemeClr>
          </a:lnRef>
          <a:fillRef idx="1">
            <a:schemeClr val="accent6"/>
          </a:fillRef>
          <a:effectRef idx="0">
            <a:schemeClr val="accent6"/>
          </a:effectRef>
          <a:fontRef idx="minor">
            <a:schemeClr val="lt1"/>
          </a:fontRef>
        </p:style>
      </p:sp>
      <p:sp>
        <p:nvSpPr>
          <p:cNvPr id="14" name="Text 12"/>
          <p:cNvSpPr/>
          <p:nvPr/>
        </p:nvSpPr>
        <p:spPr>
          <a:xfrm>
            <a:off x="923806" y="5187672"/>
            <a:ext cx="206335" cy="410647"/>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3</a:t>
            </a:r>
            <a:endParaRPr lang="en-US" sz="2000" dirty="0"/>
          </a:p>
        </p:txBody>
      </p:sp>
      <p:sp>
        <p:nvSpPr>
          <p:cNvPr id="15" name="Text 13"/>
          <p:cNvSpPr/>
          <p:nvPr/>
        </p:nvSpPr>
        <p:spPr>
          <a:xfrm>
            <a:off x="3998331" y="5016222"/>
            <a:ext cx="5813697" cy="584849"/>
          </a:xfrm>
          <a:prstGeom prst="rect">
            <a:avLst/>
          </a:prstGeom>
          <a:noFill/>
          <a:ln/>
        </p:spPr>
        <p:txBody>
          <a:bodyPr wrap="none" lIns="0" tIns="0" rIns="0" bIns="0" rtlCol="0" anchor="t"/>
          <a:lstStyle/>
          <a:p>
            <a:pPr marL="0" indent="0" algn="l">
              <a:lnSpc>
                <a:spcPts val="2350"/>
              </a:lnSpc>
              <a:buNone/>
            </a:pPr>
            <a:r>
              <a:rPr lang="en-US" sz="2800" dirty="0">
                <a:latin typeface="Unbounded" pitchFamily="34" charset="0"/>
                <a:ea typeface="Unbounded" pitchFamily="34" charset="-122"/>
                <a:cs typeface="Unbounded" pitchFamily="34" charset="-120"/>
              </a:rPr>
              <a:t>3. Виконання завдання</a:t>
            </a:r>
            <a:endParaRPr lang="en-US" sz="2800" dirty="0"/>
          </a:p>
        </p:txBody>
      </p:sp>
      <p:sp>
        <p:nvSpPr>
          <p:cNvPr id="16" name="Text 14"/>
          <p:cNvSpPr/>
          <p:nvPr/>
        </p:nvSpPr>
        <p:spPr>
          <a:xfrm>
            <a:off x="4119443" y="5441275"/>
            <a:ext cx="10461229" cy="636508"/>
          </a:xfrm>
          <a:prstGeom prst="rect">
            <a:avLst/>
          </a:prstGeom>
          <a:noFill/>
          <a:ln/>
        </p:spPr>
        <p:txBody>
          <a:bodyPr wrap="none" lIns="0" tIns="0" rIns="0" bIns="0" rtlCol="0" anchor="t"/>
          <a:lstStyle/>
          <a:p>
            <a:pPr marL="0" indent="0" algn="l">
              <a:lnSpc>
                <a:spcPts val="2550"/>
              </a:lnSpc>
              <a:buNone/>
            </a:pPr>
            <a:r>
              <a:rPr lang="en-US" sz="2800" dirty="0">
                <a:latin typeface="Cabin" pitchFamily="34" charset="0"/>
                <a:ea typeface="Cabin" pitchFamily="34" charset="-122"/>
                <a:cs typeface="Cabin" pitchFamily="34" charset="-120"/>
              </a:rPr>
              <a:t>Учні виконують завдання </a:t>
            </a:r>
            <a:r>
              <a:rPr lang="en-US" sz="2800" dirty="0" err="1">
                <a:latin typeface="Cabin" pitchFamily="34" charset="0"/>
                <a:ea typeface="Cabin" pitchFamily="34" charset="-122"/>
                <a:cs typeface="Cabin" pitchFamily="34" charset="-120"/>
              </a:rPr>
              <a:t>відповідно</a:t>
            </a:r>
            <a:r>
              <a:rPr lang="en-US" sz="2800" dirty="0">
                <a:latin typeface="Cabin" pitchFamily="34" charset="0"/>
                <a:ea typeface="Cabin" pitchFamily="34" charset="-122"/>
                <a:cs typeface="Cabin" pitchFamily="34" charset="-120"/>
              </a:rPr>
              <a:t> </a:t>
            </a:r>
            <a:r>
              <a:rPr lang="en-US" sz="2800" dirty="0" err="1" smtClean="0">
                <a:latin typeface="Cabin" pitchFamily="34" charset="0"/>
                <a:ea typeface="Cabin" pitchFamily="34" charset="-122"/>
                <a:cs typeface="Cabin" pitchFamily="34" charset="-120"/>
              </a:rPr>
              <a:t>до</a:t>
            </a:r>
            <a:r>
              <a:rPr lang="uk-UA" sz="2800" dirty="0" smtClean="0">
                <a:latin typeface="Cabin" pitchFamily="34" charset="0"/>
                <a:ea typeface="Cabin" pitchFamily="34" charset="-122"/>
                <a:cs typeface="Cabin" pitchFamily="34" charset="-120"/>
              </a:rPr>
              <a:t> </a:t>
            </a:r>
            <a:r>
              <a:rPr lang="en-US" sz="2800" dirty="0" err="1" smtClean="0">
                <a:latin typeface="Cabin" pitchFamily="34" charset="0"/>
                <a:ea typeface="Cabin" pitchFamily="34" charset="-122"/>
                <a:cs typeface="Cabin" pitchFamily="34" charset="-120"/>
              </a:rPr>
              <a:t>розробленого</a:t>
            </a:r>
            <a:r>
              <a:rPr lang="en-US" sz="2800" dirty="0" smtClean="0">
                <a:latin typeface="Cabin" pitchFamily="34" charset="0"/>
                <a:ea typeface="Cabin" pitchFamily="34" charset="-122"/>
                <a:cs typeface="Cabin" pitchFamily="34" charset="-120"/>
              </a:rPr>
              <a:t> </a:t>
            </a:r>
            <a:r>
              <a:rPr lang="en-US" sz="2800" dirty="0">
                <a:latin typeface="Cabin" pitchFamily="34" charset="0"/>
                <a:ea typeface="Cabin" pitchFamily="34" charset="-122"/>
                <a:cs typeface="Cabin" pitchFamily="34" charset="-120"/>
              </a:rPr>
              <a:t>плану.</a:t>
            </a:r>
            <a:endParaRPr lang="en-US" sz="2800" dirty="0"/>
          </a:p>
        </p:txBody>
      </p:sp>
      <p:sp>
        <p:nvSpPr>
          <p:cNvPr id="17" name="Shape 15"/>
          <p:cNvSpPr/>
          <p:nvPr/>
        </p:nvSpPr>
        <p:spPr>
          <a:xfrm>
            <a:off x="5768578" y="5965627"/>
            <a:ext cx="8040648" cy="11430"/>
          </a:xfrm>
          <a:prstGeom prst="roundRect">
            <a:avLst>
              <a:gd name="adj" fmla="val 269455"/>
            </a:avLst>
          </a:prstGeom>
          <a:solidFill>
            <a:srgbClr val="49606E"/>
          </a:solidFill>
          <a:ln/>
        </p:spPr>
      </p:sp>
      <p:sp>
        <p:nvSpPr>
          <p:cNvPr id="18" name="Shape 16"/>
          <p:cNvSpPr/>
          <p:nvPr/>
        </p:nvSpPr>
        <p:spPr>
          <a:xfrm>
            <a:off x="718542" y="6077783"/>
            <a:ext cx="3684125" cy="1492806"/>
          </a:xfrm>
          <a:prstGeom prst="roundRect">
            <a:avLst>
              <a:gd name="adj" fmla="val 2063"/>
            </a:avLst>
          </a:prstGeom>
          <a:ln/>
        </p:spPr>
        <p:style>
          <a:lnRef idx="2">
            <a:schemeClr val="accent5">
              <a:shade val="50000"/>
            </a:schemeClr>
          </a:lnRef>
          <a:fillRef idx="1">
            <a:schemeClr val="accent5"/>
          </a:fillRef>
          <a:effectRef idx="0">
            <a:schemeClr val="accent5"/>
          </a:effectRef>
          <a:fontRef idx="minor">
            <a:schemeClr val="lt1"/>
          </a:fontRef>
        </p:style>
      </p:sp>
      <p:sp>
        <p:nvSpPr>
          <p:cNvPr id="19" name="Text 17"/>
          <p:cNvSpPr/>
          <p:nvPr/>
        </p:nvSpPr>
        <p:spPr>
          <a:xfrm>
            <a:off x="923806" y="6618803"/>
            <a:ext cx="206097" cy="410647"/>
          </a:xfrm>
          <a:prstGeom prst="rect">
            <a:avLst/>
          </a:prstGeom>
          <a:noFill/>
          <a:ln/>
        </p:spPr>
        <p:txBody>
          <a:bodyPr wrap="none" lIns="0" tIns="0" rIns="0" bIns="0" rtlCol="0" anchor="t"/>
          <a:lstStyle/>
          <a:p>
            <a:pPr marL="0" indent="0" algn="ctr">
              <a:lnSpc>
                <a:spcPts val="3200"/>
              </a:lnSpc>
              <a:buNone/>
            </a:pPr>
            <a:r>
              <a:rPr lang="en-US" sz="2000" dirty="0">
                <a:solidFill>
                  <a:srgbClr val="CAD6DE"/>
                </a:solidFill>
                <a:latin typeface="Unbounded" pitchFamily="34" charset="0"/>
                <a:ea typeface="Unbounded" pitchFamily="34" charset="-122"/>
                <a:cs typeface="Unbounded" pitchFamily="34" charset="-120"/>
              </a:rPr>
              <a:t>4</a:t>
            </a:r>
            <a:endParaRPr lang="en-US" sz="2000" dirty="0"/>
          </a:p>
        </p:txBody>
      </p:sp>
      <p:sp>
        <p:nvSpPr>
          <p:cNvPr id="20" name="Text 18"/>
          <p:cNvSpPr/>
          <p:nvPr/>
        </p:nvSpPr>
        <p:spPr>
          <a:xfrm>
            <a:off x="4629570" y="6208984"/>
            <a:ext cx="3560475" cy="584849"/>
          </a:xfrm>
          <a:prstGeom prst="rect">
            <a:avLst/>
          </a:prstGeom>
          <a:noFill/>
          <a:ln/>
        </p:spPr>
        <p:txBody>
          <a:bodyPr wrap="none" lIns="0" tIns="0" rIns="0" bIns="0" rtlCol="0" anchor="t"/>
          <a:lstStyle/>
          <a:p>
            <a:pPr marL="0" indent="0" algn="l">
              <a:lnSpc>
                <a:spcPts val="2350"/>
              </a:lnSpc>
              <a:buNone/>
            </a:pPr>
            <a:r>
              <a:rPr lang="en-US" sz="2800" dirty="0">
                <a:latin typeface="Unbounded" pitchFamily="34" charset="0"/>
                <a:ea typeface="Unbounded" pitchFamily="34" charset="-122"/>
                <a:cs typeface="Unbounded" pitchFamily="34" charset="-120"/>
              </a:rPr>
              <a:t>4. Оцінка результатів</a:t>
            </a:r>
            <a:endParaRPr lang="en-US" sz="2800" dirty="0"/>
          </a:p>
        </p:txBody>
      </p:sp>
      <p:sp>
        <p:nvSpPr>
          <p:cNvPr id="21" name="Text 19"/>
          <p:cNvSpPr/>
          <p:nvPr/>
        </p:nvSpPr>
        <p:spPr>
          <a:xfrm>
            <a:off x="4734027" y="6676733"/>
            <a:ext cx="9693173" cy="1273014"/>
          </a:xfrm>
          <a:prstGeom prst="rect">
            <a:avLst/>
          </a:prstGeom>
          <a:noFill/>
          <a:ln/>
        </p:spPr>
        <p:txBody>
          <a:bodyPr wrap="square" lIns="0" tIns="0" rIns="0" bIns="0" rtlCol="0" anchor="t"/>
          <a:lstStyle/>
          <a:p>
            <a:pPr marL="0" indent="0" algn="l">
              <a:lnSpc>
                <a:spcPts val="2550"/>
              </a:lnSpc>
              <a:buNone/>
            </a:pPr>
            <a:r>
              <a:rPr lang="en-US" sz="2800" dirty="0">
                <a:latin typeface="Cabin" pitchFamily="34" charset="0"/>
                <a:ea typeface="Cabin" pitchFamily="34" charset="-122"/>
                <a:cs typeface="Cabin" pitchFamily="34" charset="-120"/>
              </a:rPr>
              <a:t>Учні оцінюють результати своєї роботи та визначають, що було зроблено добре, а що потрібно покращити.</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820</TotalTime>
  <Words>1627</Words>
  <Application>Microsoft Office PowerPoint</Application>
  <PresentationFormat>Custom</PresentationFormat>
  <Paragraphs>279</Paragraphs>
  <Slides>26</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Wingdings 2</vt:lpstr>
      <vt:lpstr>Syne</vt:lpstr>
      <vt:lpstr>Unbounded</vt:lpstr>
      <vt:lpstr>Calibri</vt:lpstr>
      <vt:lpstr>Times New Roman</vt:lpstr>
      <vt:lpstr>Century Gothic</vt:lpstr>
      <vt:lpstr>Georgia</vt:lpstr>
      <vt:lpstr>Cabin Bold</vt:lpstr>
      <vt:lpstr>Cabin</vt:lpstr>
      <vt:lpstr>Syne Extra Bold</vt:lpstr>
      <vt:lpstr>Arial</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СТАНДАРТИ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Компетентнісний підхід в освіті – це інноваційний спосіб навчання, що сприяє розвитку критичного мислення, творчості та самостійності учнів. Структура плану уроку, побудована на основі цього підходу, забезпечує ефективне засвоєння знань, розвиток навичок та формування ключових компетентностей. Важливо постійно вдосконалювати методи та форми навчання, використовувати інноваційні технології та ресурси, заохочувати активну пізнавальну діяльність учнів, і використовувати рефлексивні практики.</vt:lpstr>
      <vt:lpstr>Кожен учень - це індивідуальність, і наша задача - допомогти кожному розкрити свій потенціал та знайти своє місце в житті.</vt:lpstr>
      <vt:lpstr>Вправа:  "Аналіз існуючих планів уроків" </vt:lpstr>
      <vt:lpstr>PowerPoint Presentation</vt:lpstr>
      <vt:lpstr>Виробниче навчання</vt:lpstr>
      <vt:lpstr>Теоретичне навчання</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Пользователь</cp:lastModifiedBy>
  <cp:revision>20</cp:revision>
  <dcterms:created xsi:type="dcterms:W3CDTF">2025-01-08T13:46:10Z</dcterms:created>
  <dcterms:modified xsi:type="dcterms:W3CDTF">2025-01-09T03:27:19Z</dcterms:modified>
</cp:coreProperties>
</file>