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3"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1514359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349453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137271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334631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292001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C5FBDDFB-A2AD-4E84-B5EE-1C73448A3850}" type="datetimeFigureOut">
              <a:rPr lang="en-US" smtClean="0"/>
              <a:t>8/23/2022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376747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C5FBDDFB-A2AD-4E84-B5EE-1C73448A3850}" type="datetimeFigureOut">
              <a:rPr lang="en-US" smtClean="0"/>
              <a:t>8/23/2022</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379595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C5FBDDFB-A2AD-4E84-B5EE-1C73448A3850}" type="datetimeFigureOut">
              <a:rPr lang="en-US" smtClean="0"/>
              <a:t>8/23/2022</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427379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5FBDDFB-A2AD-4E84-B5EE-1C73448A3850}" type="datetimeFigureOut">
              <a:rPr lang="en-US" smtClean="0"/>
              <a:t>8/23/2022</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186597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5FBDDFB-A2AD-4E84-B5EE-1C73448A3850}" type="datetimeFigureOut">
              <a:rPr lang="en-US" smtClean="0"/>
              <a:t>8/23/2022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202728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5FBDDFB-A2AD-4E84-B5EE-1C73448A3850}" type="datetimeFigureOut">
              <a:rPr lang="en-US" smtClean="0"/>
              <a:t>8/23/2022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FA06B01-A153-4D66-A6A4-D0703554AC42}" type="slidenum">
              <a:rPr lang="en-US" smtClean="0"/>
              <a:t>‹#›</a:t>
            </a:fld>
            <a:endParaRPr lang="en-US"/>
          </a:p>
        </p:txBody>
      </p:sp>
    </p:spTree>
    <p:extLst>
      <p:ext uri="{BB962C8B-B14F-4D97-AF65-F5344CB8AC3E}">
        <p14:creationId xmlns:p14="http://schemas.microsoft.com/office/powerpoint/2010/main" val="107851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BDDFB-A2AD-4E84-B5EE-1C73448A3850}" type="datetimeFigureOut">
              <a:rPr lang="en-US" smtClean="0"/>
              <a:t>8/23/2022</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06B01-A153-4D66-A6A4-D0703554AC42}" type="slidenum">
              <a:rPr lang="en-US" smtClean="0"/>
              <a:t>‹#›</a:t>
            </a:fld>
            <a:endParaRPr lang="en-US"/>
          </a:p>
        </p:txBody>
      </p:sp>
    </p:spTree>
    <p:extLst>
      <p:ext uri="{BB962C8B-B14F-4D97-AF65-F5344CB8AC3E}">
        <p14:creationId xmlns:p14="http://schemas.microsoft.com/office/powerpoint/2010/main" val="278052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6009"/>
            <a:ext cx="12192000" cy="6864009"/>
          </a:xfrm>
          <a:prstGeom prst="rect">
            <a:avLst/>
          </a:prstGeom>
        </p:spPr>
      </p:pic>
    </p:spTree>
    <p:extLst>
      <p:ext uri="{BB962C8B-B14F-4D97-AF65-F5344CB8AC3E}">
        <p14:creationId xmlns:p14="http://schemas.microsoft.com/office/powerpoint/2010/main" val="1225657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УНР часів Директорії</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В полум’ї </a:t>
            </a:r>
            <a:r>
              <a:rPr lang="uk-UA" dirty="0" err="1" smtClean="0"/>
              <a:t>антигетьманського</a:t>
            </a:r>
            <a:r>
              <a:rPr lang="uk-UA" dirty="0" smtClean="0"/>
              <a:t> повстання відродилася Українська Народна Республіка</a:t>
            </a:r>
            <a:endParaRPr lang="en-US" dirty="0"/>
          </a:p>
        </p:txBody>
      </p:sp>
      <p:pic>
        <p:nvPicPr>
          <p:cNvPr id="6" name="Объект 5"/>
          <p:cNvPicPr>
            <a:picLocks noGrp="1" noChangeAspect="1"/>
          </p:cNvPicPr>
          <p:nvPr>
            <p:ph sz="half" idx="2"/>
          </p:nvPr>
        </p:nvPicPr>
        <p:blipFill>
          <a:blip r:embed="rId3"/>
          <a:stretch>
            <a:fillRect/>
          </a:stretch>
        </p:blipFill>
        <p:spPr>
          <a:xfrm>
            <a:off x="6381206" y="1825625"/>
            <a:ext cx="5181600" cy="3870960"/>
          </a:xfrm>
          <a:prstGeom prst="rect">
            <a:avLst/>
          </a:prstGeom>
        </p:spPr>
      </p:pic>
    </p:spTree>
    <p:extLst>
      <p:ext uri="{BB962C8B-B14F-4D97-AF65-F5344CB8AC3E}">
        <p14:creationId xmlns:p14="http://schemas.microsoft.com/office/powerpoint/2010/main" val="86867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Західноукраїнська Народна Республіка</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На українських землях, які до І Світової війни належали Австро-Угорщині було створено ЗУНР, її лідери прагнули об’єднання з Великою Україною, тобто УНР.</a:t>
            </a:r>
            <a:endParaRPr lang="en-US" dirty="0"/>
          </a:p>
        </p:txBody>
      </p:sp>
      <p:pic>
        <p:nvPicPr>
          <p:cNvPr id="6" name="Объект 5"/>
          <p:cNvPicPr>
            <a:picLocks noGrp="1" noChangeAspect="1"/>
          </p:cNvPicPr>
          <p:nvPr>
            <p:ph sz="half" idx="2"/>
          </p:nvPr>
        </p:nvPicPr>
        <p:blipFill>
          <a:blip r:embed="rId3"/>
          <a:stretch>
            <a:fillRect/>
          </a:stretch>
        </p:blipFill>
        <p:spPr>
          <a:xfrm>
            <a:off x="6542930" y="1825625"/>
            <a:ext cx="4440140" cy="4351338"/>
          </a:xfrm>
          <a:prstGeom prst="rect">
            <a:avLst/>
          </a:prstGeom>
        </p:spPr>
      </p:pic>
    </p:spTree>
    <p:extLst>
      <p:ext uri="{BB962C8B-B14F-4D97-AF65-F5344CB8AC3E}">
        <p14:creationId xmlns:p14="http://schemas.microsoft.com/office/powerpoint/2010/main" val="405760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Соборна Україна</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22 січня 1919 року УНР та ЗУНР об’єдналися в єдину державу. ЗУНР одержала автономію. Акт злуки було оприлюднено на велелюдному мітингу на Софійській площі в Києві.</a:t>
            </a:r>
            <a:endParaRPr lang="en-US" dirty="0"/>
          </a:p>
        </p:txBody>
      </p:sp>
      <p:pic>
        <p:nvPicPr>
          <p:cNvPr id="6" name="Объект 5"/>
          <p:cNvPicPr>
            <a:picLocks noGrp="1" noChangeAspect="1"/>
          </p:cNvPicPr>
          <p:nvPr>
            <p:ph sz="half" idx="2"/>
          </p:nvPr>
        </p:nvPicPr>
        <p:blipFill>
          <a:blip r:embed="rId3"/>
          <a:stretch>
            <a:fillRect/>
          </a:stretch>
        </p:blipFill>
        <p:spPr>
          <a:xfrm>
            <a:off x="5958724" y="1924461"/>
            <a:ext cx="6095092" cy="3431310"/>
          </a:xfrm>
          <a:prstGeom prst="rect">
            <a:avLst/>
          </a:prstGeom>
        </p:spPr>
      </p:pic>
    </p:spTree>
    <p:extLst>
      <p:ext uri="{BB962C8B-B14F-4D97-AF65-F5344CB8AC3E}">
        <p14:creationId xmlns:p14="http://schemas.microsoft.com/office/powerpoint/2010/main" val="136859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Радянська Україна</a:t>
            </a:r>
            <a:endParaRPr lang="en-US" b="1" dirty="0">
              <a:solidFill>
                <a:srgbClr val="FF0000"/>
              </a:solidFill>
            </a:endParaRPr>
          </a:p>
        </p:txBody>
      </p:sp>
      <p:sp>
        <p:nvSpPr>
          <p:cNvPr id="4" name="Объект 3"/>
          <p:cNvSpPr>
            <a:spLocks noGrp="1"/>
          </p:cNvSpPr>
          <p:nvPr>
            <p:ph sz="half" idx="1"/>
          </p:nvPr>
        </p:nvSpPr>
        <p:spPr/>
        <p:txBody>
          <a:bodyPr>
            <a:normAutofit lnSpcReduction="10000"/>
          </a:bodyPr>
          <a:lstStyle/>
          <a:p>
            <a:pPr marL="0" indent="0">
              <a:buNone/>
            </a:pPr>
            <a:r>
              <a:rPr lang="uk-UA" dirty="0" smtClean="0"/>
              <a:t>За допомогою брехні та прямого насильства більшовицька Росія встановила контроль над українськими територіями, а щоб зменшити опір замаскували окупацію під виглядом створення УСРР (Української Соціалістичної Радянської Республіки), тобто </a:t>
            </a:r>
            <a:r>
              <a:rPr lang="uk-UA" dirty="0" err="1" smtClean="0"/>
              <a:t>радяської</a:t>
            </a:r>
            <a:r>
              <a:rPr lang="uk-UA" dirty="0" smtClean="0"/>
              <a:t> держави українського народу, яким керували більшовицькі маріонетки.</a:t>
            </a:r>
            <a:endParaRPr lang="en-US" dirty="0"/>
          </a:p>
        </p:txBody>
      </p:sp>
      <p:pic>
        <p:nvPicPr>
          <p:cNvPr id="6" name="Объект 5"/>
          <p:cNvPicPr>
            <a:picLocks noGrp="1" noChangeAspect="1"/>
          </p:cNvPicPr>
          <p:nvPr>
            <p:ph sz="half" idx="2"/>
          </p:nvPr>
        </p:nvPicPr>
        <p:blipFill>
          <a:blip r:embed="rId3"/>
          <a:stretch>
            <a:fillRect/>
          </a:stretch>
        </p:blipFill>
        <p:spPr>
          <a:xfrm>
            <a:off x="6216200" y="1950042"/>
            <a:ext cx="5409743" cy="3875992"/>
          </a:xfrm>
          <a:prstGeom prst="rect">
            <a:avLst/>
          </a:prstGeom>
        </p:spPr>
      </p:pic>
    </p:spTree>
    <p:extLst>
      <p:ext uri="{BB962C8B-B14F-4D97-AF65-F5344CB8AC3E}">
        <p14:creationId xmlns:p14="http://schemas.microsoft.com/office/powerpoint/2010/main" val="358704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Карпатська Україна.</a:t>
            </a:r>
            <a:endParaRPr lang="en-US" b="1" dirty="0">
              <a:solidFill>
                <a:srgbClr val="FF0000"/>
              </a:solidFill>
            </a:endParaRPr>
          </a:p>
        </p:txBody>
      </p:sp>
      <p:sp>
        <p:nvSpPr>
          <p:cNvPr id="4" name="Объект 3"/>
          <p:cNvSpPr>
            <a:spLocks noGrp="1"/>
          </p:cNvSpPr>
          <p:nvPr>
            <p:ph sz="half" idx="1"/>
          </p:nvPr>
        </p:nvSpPr>
        <p:spPr/>
        <p:txBody>
          <a:bodyPr>
            <a:normAutofit lnSpcReduction="10000"/>
          </a:bodyPr>
          <a:lstStyle/>
          <a:p>
            <a:pPr marL="0" indent="0">
              <a:buNone/>
            </a:pPr>
            <a:r>
              <a:rPr lang="uk-UA" dirty="0" smtClean="0"/>
              <a:t>15 березня 1939 року </a:t>
            </a:r>
            <a:r>
              <a:rPr lang="uk-UA" dirty="0" err="1" smtClean="0"/>
              <a:t>Сойм</a:t>
            </a:r>
            <a:r>
              <a:rPr lang="uk-UA" dirty="0" smtClean="0"/>
              <a:t> української автономії в складі Чехословаччини проголосив Закарпаття незалежною державою українського народу, яка одержала назву Карпатська Україна. Цей документ, також, декларував, що остаточною метою діяльності керівництва цієї держави є об’єднання усіх українських земель в складі єдиної Української держави.</a:t>
            </a:r>
            <a:endParaRPr lang="en-US" dirty="0"/>
          </a:p>
        </p:txBody>
      </p:sp>
      <p:pic>
        <p:nvPicPr>
          <p:cNvPr id="6" name="Объект 5"/>
          <p:cNvPicPr>
            <a:picLocks noGrp="1" noChangeAspect="1"/>
          </p:cNvPicPr>
          <p:nvPr>
            <p:ph sz="half" idx="2"/>
          </p:nvPr>
        </p:nvPicPr>
        <p:blipFill>
          <a:blip r:embed="rId3"/>
          <a:stretch>
            <a:fillRect/>
          </a:stretch>
        </p:blipFill>
        <p:spPr>
          <a:xfrm>
            <a:off x="6317117" y="1825624"/>
            <a:ext cx="5524363" cy="4174581"/>
          </a:xfrm>
          <a:prstGeom prst="rect">
            <a:avLst/>
          </a:prstGeom>
        </p:spPr>
      </p:pic>
    </p:spTree>
    <p:extLst>
      <p:ext uri="{BB962C8B-B14F-4D97-AF65-F5344CB8AC3E}">
        <p14:creationId xmlns:p14="http://schemas.microsoft.com/office/powerpoint/2010/main" val="400832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УРСР після ІІ Світової війни</a:t>
            </a:r>
            <a:endParaRPr lang="en-US" b="1" dirty="0">
              <a:solidFill>
                <a:srgbClr val="FF0000"/>
              </a:solidFill>
            </a:endParaRPr>
          </a:p>
        </p:txBody>
      </p:sp>
      <p:sp>
        <p:nvSpPr>
          <p:cNvPr id="4" name="Объект 3"/>
          <p:cNvSpPr>
            <a:spLocks noGrp="1"/>
          </p:cNvSpPr>
          <p:nvPr>
            <p:ph sz="half" idx="1"/>
          </p:nvPr>
        </p:nvSpPr>
        <p:spPr/>
        <p:txBody>
          <a:bodyPr>
            <a:normAutofit/>
          </a:bodyPr>
          <a:lstStyle/>
          <a:p>
            <a:pPr marL="0" indent="0">
              <a:buNone/>
            </a:pPr>
            <a:r>
              <a:rPr lang="uk-UA" dirty="0" smtClean="0"/>
              <a:t>Завдяки імперським амбіціям радянського керівництва, після ІІ Світової війни майже всі етнічні українські землі були об’єднані в складі УРСР, а в лютому 1954 року до складу республіки увійшов Крим, який був тісно пов’язаний з Україною економічно. Саме в кордонах УРСР 1954 року почала своє існування незалежна Україна.</a:t>
            </a:r>
            <a:endParaRPr lang="en-US" dirty="0"/>
          </a:p>
        </p:txBody>
      </p:sp>
      <p:pic>
        <p:nvPicPr>
          <p:cNvPr id="6" name="Объект 5"/>
          <p:cNvPicPr>
            <a:picLocks noGrp="1" noChangeAspect="1"/>
          </p:cNvPicPr>
          <p:nvPr>
            <p:ph sz="half" idx="2"/>
          </p:nvPr>
        </p:nvPicPr>
        <p:blipFill>
          <a:blip r:embed="rId3"/>
          <a:stretch>
            <a:fillRect/>
          </a:stretch>
        </p:blipFill>
        <p:spPr>
          <a:xfrm>
            <a:off x="6858000" y="1825625"/>
            <a:ext cx="4999162" cy="3332775"/>
          </a:xfrm>
          <a:prstGeom prst="rect">
            <a:avLst/>
          </a:prstGeom>
        </p:spPr>
      </p:pic>
    </p:spTree>
    <p:extLst>
      <p:ext uri="{BB962C8B-B14F-4D97-AF65-F5344CB8AC3E}">
        <p14:creationId xmlns:p14="http://schemas.microsoft.com/office/powerpoint/2010/main" val="1068081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Війна за незалежність.</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В 2014 році Російська Федерація, незважаючи на міждержавний договір 1997 року, який гарантував недоторканність кордонів обох держав, анексувала Крим та розпочала війну з метою знищення нашої держави і народу, з його тисячолітньої культурною традицією.</a:t>
            </a:r>
            <a:endParaRPr lang="en-US" dirty="0"/>
          </a:p>
        </p:txBody>
      </p:sp>
      <p:pic>
        <p:nvPicPr>
          <p:cNvPr id="6" name="Объект 5"/>
          <p:cNvPicPr>
            <a:picLocks noGrp="1" noChangeAspect="1"/>
          </p:cNvPicPr>
          <p:nvPr>
            <p:ph sz="half" idx="2"/>
          </p:nvPr>
        </p:nvPicPr>
        <p:blipFill>
          <a:blip r:embed="rId3"/>
          <a:stretch>
            <a:fillRect/>
          </a:stretch>
        </p:blipFill>
        <p:spPr>
          <a:xfrm>
            <a:off x="5886058" y="1884090"/>
            <a:ext cx="6104794" cy="3387045"/>
          </a:xfrm>
          <a:prstGeom prst="rect">
            <a:avLst/>
          </a:prstGeom>
        </p:spPr>
      </p:pic>
    </p:spTree>
    <p:extLst>
      <p:ext uri="{BB962C8B-B14F-4D97-AF65-F5344CB8AC3E}">
        <p14:creationId xmlns:p14="http://schemas.microsoft.com/office/powerpoint/2010/main" val="251609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«В Україні йде війна народна…»</a:t>
            </a:r>
            <a:endParaRPr lang="en-US" b="1" dirty="0">
              <a:solidFill>
                <a:srgbClr val="FF0000"/>
              </a:solidFill>
            </a:endParaRPr>
          </a:p>
        </p:txBody>
      </p:sp>
      <p:sp>
        <p:nvSpPr>
          <p:cNvPr id="4" name="Объект 3"/>
          <p:cNvSpPr>
            <a:spLocks noGrp="1"/>
          </p:cNvSpPr>
          <p:nvPr>
            <p:ph sz="half" idx="1"/>
          </p:nvPr>
        </p:nvSpPr>
        <p:spPr/>
        <p:txBody>
          <a:bodyPr>
            <a:normAutofit fontScale="85000" lnSpcReduction="10000"/>
          </a:bodyPr>
          <a:lstStyle/>
          <a:p>
            <a:pPr marL="0" indent="0">
              <a:buNone/>
            </a:pPr>
            <a:r>
              <a:rPr lang="uk-UA" dirty="0" smtClean="0"/>
              <a:t>«Денацифікація» та «демілітаризація» під такими гаслами 24 лютого 2022 року РФ розпочала так звану «спецоперацію», а фактично, війну в Україні. На захист Батьківщини, як і багато разів до того, стали її найкращі сини та доньки. Ця війна, за існування України та українців, яких імперське керівництво вперто хоче зробити «</a:t>
            </a:r>
            <a:r>
              <a:rPr lang="uk-UA" dirty="0" err="1" smtClean="0"/>
              <a:t>русскімі</a:t>
            </a:r>
            <a:r>
              <a:rPr lang="uk-UA" dirty="0" smtClean="0"/>
              <a:t>» – гарматним м’ясом для нових завоювань скажених московських царів. Але Україна була, є і буде, а ворог буде знищений. СЛАВА УКРАЇНІ!!!</a:t>
            </a:r>
            <a:endParaRPr lang="en-US" dirty="0"/>
          </a:p>
        </p:txBody>
      </p:sp>
      <p:pic>
        <p:nvPicPr>
          <p:cNvPr id="6" name="Объект 5"/>
          <p:cNvPicPr>
            <a:picLocks noGrp="1" noChangeAspect="1"/>
          </p:cNvPicPr>
          <p:nvPr>
            <p:ph sz="half" idx="2"/>
          </p:nvPr>
        </p:nvPicPr>
        <p:blipFill>
          <a:blip r:embed="rId3"/>
          <a:stretch>
            <a:fillRect/>
          </a:stretch>
        </p:blipFill>
        <p:spPr>
          <a:xfrm>
            <a:off x="6066694" y="1951310"/>
            <a:ext cx="5880702" cy="3108370"/>
          </a:xfrm>
          <a:prstGeom prst="rect">
            <a:avLst/>
          </a:prstGeom>
        </p:spPr>
      </p:pic>
    </p:spTree>
    <p:extLst>
      <p:ext uri="{BB962C8B-B14F-4D97-AF65-F5344CB8AC3E}">
        <p14:creationId xmlns:p14="http://schemas.microsoft.com/office/powerpoint/2010/main" val="2986507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pic>
        <p:nvPicPr>
          <p:cNvPr id="3" name="Рисунок 2"/>
          <p:cNvPicPr>
            <a:picLocks noChangeAspect="1"/>
          </p:cNvPicPr>
          <p:nvPr/>
        </p:nvPicPr>
        <p:blipFill>
          <a:blip r:embed="rId3"/>
          <a:stretch>
            <a:fillRect/>
          </a:stretch>
        </p:blipFill>
        <p:spPr>
          <a:xfrm>
            <a:off x="0" y="-533400"/>
            <a:ext cx="12192000" cy="7924800"/>
          </a:xfrm>
          <a:prstGeom prst="rect">
            <a:avLst/>
          </a:prstGeom>
        </p:spPr>
      </p:pic>
    </p:spTree>
    <p:extLst>
      <p:ext uri="{BB962C8B-B14F-4D97-AF65-F5344CB8AC3E}">
        <p14:creationId xmlns:p14="http://schemas.microsoft.com/office/powerpoint/2010/main" val="424888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31 річниця проголошення незалежності України</a:t>
            </a:r>
            <a:endParaRPr lang="en-US" b="1" dirty="0">
              <a:solidFill>
                <a:srgbClr val="FF0000"/>
              </a:solidFill>
            </a:endParaRPr>
          </a:p>
        </p:txBody>
      </p:sp>
      <p:sp>
        <p:nvSpPr>
          <p:cNvPr id="5" name="Объект 4"/>
          <p:cNvSpPr>
            <a:spLocks noGrp="1"/>
          </p:cNvSpPr>
          <p:nvPr>
            <p:ph sz="half" idx="1"/>
          </p:nvPr>
        </p:nvSpPr>
        <p:spPr/>
        <p:txBody>
          <a:bodyPr/>
          <a:lstStyle/>
          <a:p>
            <a:pPr marL="0" indent="0" algn="just">
              <a:buNone/>
            </a:pPr>
            <a:r>
              <a:rPr lang="uk-UA" dirty="0" smtClean="0"/>
              <a:t>24 серпня 1991 року Верховна Рада України проголосила Акт про незалежність України. Праворуч Ви бачите примірник газети «Голос України» </a:t>
            </a:r>
            <a:br>
              <a:rPr lang="uk-UA" dirty="0" smtClean="0"/>
            </a:br>
            <a:r>
              <a:rPr lang="uk-UA" dirty="0" smtClean="0"/>
              <a:t>від 27 серпня 1991 року з текстом цього документу.</a:t>
            </a:r>
            <a:endParaRPr lang="en-US" dirty="0"/>
          </a:p>
        </p:txBody>
      </p:sp>
      <p:pic>
        <p:nvPicPr>
          <p:cNvPr id="7" name="Рисунок 6"/>
          <p:cNvPicPr>
            <a:picLocks noChangeAspect="1"/>
          </p:cNvPicPr>
          <p:nvPr/>
        </p:nvPicPr>
        <p:blipFill>
          <a:blip r:embed="rId3"/>
          <a:stretch>
            <a:fillRect/>
          </a:stretch>
        </p:blipFill>
        <p:spPr>
          <a:xfrm>
            <a:off x="7942217" y="1825626"/>
            <a:ext cx="3411583" cy="4827712"/>
          </a:xfrm>
          <a:prstGeom prst="rect">
            <a:avLst/>
          </a:prstGeom>
        </p:spPr>
      </p:pic>
    </p:spTree>
    <p:extLst>
      <p:ext uri="{BB962C8B-B14F-4D97-AF65-F5344CB8AC3E}">
        <p14:creationId xmlns:p14="http://schemas.microsoft.com/office/powerpoint/2010/main" val="367432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Референдум 1 грудня 1991 року</a:t>
            </a:r>
            <a:endParaRPr lang="en-US" b="1" dirty="0">
              <a:solidFill>
                <a:srgbClr val="FF0000"/>
              </a:solidFill>
            </a:endParaRPr>
          </a:p>
        </p:txBody>
      </p:sp>
      <p:sp>
        <p:nvSpPr>
          <p:cNvPr id="4" name="Объект 3"/>
          <p:cNvSpPr>
            <a:spLocks noGrp="1"/>
          </p:cNvSpPr>
          <p:nvPr>
            <p:ph sz="half" idx="1"/>
          </p:nvPr>
        </p:nvSpPr>
        <p:spPr/>
        <p:txBody>
          <a:bodyPr/>
          <a:lstStyle/>
          <a:p>
            <a:pPr marL="0" indent="0" algn="just">
              <a:buNone/>
            </a:pPr>
            <a:r>
              <a:rPr lang="uk-UA" dirty="0" smtClean="0"/>
              <a:t>В цей день понад 90% жителів України підтримали Акт проголошення незалежності України, прийнятий Верховною Радою України 24 серпня 1991 року. Було обрано, також, першого Президента нашої держави. Ним став Леонід Макарович Кравчук.</a:t>
            </a:r>
            <a:endParaRPr lang="en-US" dirty="0"/>
          </a:p>
        </p:txBody>
      </p:sp>
      <p:sp>
        <p:nvSpPr>
          <p:cNvPr id="5" name="Объект 4"/>
          <p:cNvSpPr>
            <a:spLocks noGrp="1"/>
          </p:cNvSpPr>
          <p:nvPr>
            <p:ph sz="half" idx="2"/>
          </p:nvPr>
        </p:nvSpPr>
        <p:spPr>
          <a:xfrm>
            <a:off x="6172200" y="5564777"/>
            <a:ext cx="5181600" cy="612186"/>
          </a:xfrm>
        </p:spPr>
        <p:txBody>
          <a:bodyPr/>
          <a:lstStyle/>
          <a:p>
            <a:pPr marL="0" indent="0" algn="ctr">
              <a:buNone/>
            </a:pPr>
            <a:r>
              <a:rPr lang="uk-UA" dirty="0" smtClean="0"/>
              <a:t>Перший Президент України</a:t>
            </a:r>
            <a:endParaRPr lang="en-US" dirty="0"/>
          </a:p>
        </p:txBody>
      </p:sp>
      <p:pic>
        <p:nvPicPr>
          <p:cNvPr id="6" name="Рисунок 5"/>
          <p:cNvPicPr>
            <a:picLocks noChangeAspect="1"/>
          </p:cNvPicPr>
          <p:nvPr/>
        </p:nvPicPr>
        <p:blipFill>
          <a:blip r:embed="rId3"/>
          <a:stretch>
            <a:fillRect/>
          </a:stretch>
        </p:blipFill>
        <p:spPr>
          <a:xfrm>
            <a:off x="6172200" y="1825625"/>
            <a:ext cx="5887120" cy="3600631"/>
          </a:xfrm>
          <a:prstGeom prst="rect">
            <a:avLst/>
          </a:prstGeom>
        </p:spPr>
      </p:pic>
    </p:spTree>
    <p:extLst>
      <p:ext uri="{BB962C8B-B14F-4D97-AF65-F5344CB8AC3E}">
        <p14:creationId xmlns:p14="http://schemas.microsoft.com/office/powerpoint/2010/main" val="25789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Тисячолітня історія української державності</a:t>
            </a:r>
            <a:endParaRPr lang="en-US" b="1" dirty="0">
              <a:solidFill>
                <a:srgbClr val="FF0000"/>
              </a:solidFill>
            </a:endParaRPr>
          </a:p>
        </p:txBody>
      </p:sp>
      <p:sp>
        <p:nvSpPr>
          <p:cNvPr id="4" name="Объект 3"/>
          <p:cNvSpPr>
            <a:spLocks noGrp="1"/>
          </p:cNvSpPr>
          <p:nvPr>
            <p:ph sz="half" idx="1"/>
          </p:nvPr>
        </p:nvSpPr>
        <p:spPr/>
        <p:txBody>
          <a:bodyPr>
            <a:normAutofit lnSpcReduction="10000"/>
          </a:bodyPr>
          <a:lstStyle/>
          <a:p>
            <a:pPr marL="0" indent="0" algn="just">
              <a:buNone/>
            </a:pPr>
            <a:r>
              <a:rPr lang="uk-UA" dirty="0" smtClean="0"/>
              <a:t>Нашій країні лише 31 рік, але вся історія українського народу просякнута боротьбою за власну державу, бо тільки у власній державі народ має можливість бути собою і мати сприятливі умови для власного розвитку. </a:t>
            </a:r>
          </a:p>
          <a:p>
            <a:pPr marL="0" indent="0" algn="just">
              <a:buNone/>
            </a:pPr>
            <a:r>
              <a:rPr lang="uk-UA" dirty="0" smtClean="0"/>
              <a:t>Як писав Тарас Григорович Шевченко:</a:t>
            </a:r>
          </a:p>
          <a:p>
            <a:pPr marL="0" indent="0" algn="just">
              <a:buNone/>
            </a:pPr>
            <a:r>
              <a:rPr lang="uk-UA" dirty="0" smtClean="0"/>
              <a:t>«В своїй хаті своя правда і сила і воля…».</a:t>
            </a:r>
            <a:endParaRPr lang="en-US" dirty="0"/>
          </a:p>
        </p:txBody>
      </p:sp>
      <p:pic>
        <p:nvPicPr>
          <p:cNvPr id="5" name="Рисунок 4"/>
          <p:cNvPicPr>
            <a:picLocks noChangeAspect="1"/>
          </p:cNvPicPr>
          <p:nvPr/>
        </p:nvPicPr>
        <p:blipFill>
          <a:blip r:embed="rId3"/>
          <a:stretch>
            <a:fillRect/>
          </a:stretch>
        </p:blipFill>
        <p:spPr>
          <a:xfrm>
            <a:off x="6413814" y="1825625"/>
            <a:ext cx="5625785" cy="4254500"/>
          </a:xfrm>
          <a:prstGeom prst="rect">
            <a:avLst/>
          </a:prstGeom>
        </p:spPr>
      </p:pic>
    </p:spTree>
    <p:extLst>
      <p:ext uri="{BB962C8B-B14F-4D97-AF65-F5344CB8AC3E}">
        <p14:creationId xmlns:p14="http://schemas.microsoft.com/office/powerpoint/2010/main" val="25729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Русь – давня держава українського народу</a:t>
            </a:r>
            <a:endParaRPr lang="en-US" b="1" dirty="0">
              <a:solidFill>
                <a:srgbClr val="FF0000"/>
              </a:solidFill>
            </a:endParaRPr>
          </a:p>
        </p:txBody>
      </p:sp>
      <p:sp>
        <p:nvSpPr>
          <p:cNvPr id="4" name="Объект 3"/>
          <p:cNvSpPr>
            <a:spLocks noGrp="1"/>
          </p:cNvSpPr>
          <p:nvPr>
            <p:ph sz="half" idx="1"/>
          </p:nvPr>
        </p:nvSpPr>
        <p:spPr/>
        <p:txBody>
          <a:bodyPr/>
          <a:lstStyle/>
          <a:p>
            <a:pPr marL="0" indent="0" algn="just">
              <a:buNone/>
            </a:pPr>
            <a:r>
              <a:rPr lang="uk-UA" dirty="0" smtClean="0"/>
              <a:t>В ІІ половині ІХ століття було створено ранньофеодальну державу Русь, з центром в Києві. І хоча ця держава була типовою ранньофеодальною імперією, ядро цієї держави знаходилося на території нинішньої України, і жили тут русини, які пізніше будуть називатися українцями.</a:t>
            </a:r>
            <a:endParaRPr lang="en-US" dirty="0"/>
          </a:p>
        </p:txBody>
      </p:sp>
      <p:pic>
        <p:nvPicPr>
          <p:cNvPr id="6" name="Объект 5"/>
          <p:cNvPicPr>
            <a:picLocks noGrp="1" noChangeAspect="1"/>
          </p:cNvPicPr>
          <p:nvPr>
            <p:ph sz="half" idx="2"/>
          </p:nvPr>
        </p:nvPicPr>
        <p:blipFill>
          <a:blip r:embed="rId3"/>
          <a:stretch>
            <a:fillRect/>
          </a:stretch>
        </p:blipFill>
        <p:spPr>
          <a:xfrm>
            <a:off x="7352742" y="1690688"/>
            <a:ext cx="3506315" cy="4351338"/>
          </a:xfrm>
          <a:prstGeom prst="rect">
            <a:avLst/>
          </a:prstGeom>
        </p:spPr>
      </p:pic>
    </p:spTree>
    <p:extLst>
      <p:ext uri="{BB962C8B-B14F-4D97-AF65-F5344CB8AC3E}">
        <p14:creationId xmlns:p14="http://schemas.microsoft.com/office/powerpoint/2010/main" val="12560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Перша спроба створення української національної держави</a:t>
            </a:r>
            <a:endParaRPr lang="en-US" b="1" dirty="0">
              <a:solidFill>
                <a:srgbClr val="FF0000"/>
              </a:solidFill>
            </a:endParaRPr>
          </a:p>
        </p:txBody>
      </p:sp>
      <p:sp>
        <p:nvSpPr>
          <p:cNvPr id="4" name="Объект 3"/>
          <p:cNvSpPr>
            <a:spLocks noGrp="1"/>
          </p:cNvSpPr>
          <p:nvPr>
            <p:ph sz="half" idx="1"/>
          </p:nvPr>
        </p:nvSpPr>
        <p:spPr/>
        <p:txBody>
          <a:bodyPr>
            <a:normAutofit fontScale="92500" lnSpcReduction="10000"/>
          </a:bodyPr>
          <a:lstStyle/>
          <a:p>
            <a:pPr marL="0" indent="0">
              <a:buNone/>
            </a:pPr>
            <a:r>
              <a:rPr lang="uk-UA" dirty="0" smtClean="0"/>
              <a:t>В полум’ї національно-визвольної війни 1648-1657 рр. виникає держава Військо Запорізьке (Гетьманщина). Була створена під керівництвом Гетьмана Богдана Хмельницького. Станом на грудень 1848 року всі етнічні українські землі Речі Посполитої були визволені, але нажаль, не всі вони стали частиною української держави. Багато українців залишилися під владою інших держав.</a:t>
            </a:r>
            <a:endParaRPr lang="en-US" dirty="0"/>
          </a:p>
        </p:txBody>
      </p:sp>
      <p:pic>
        <p:nvPicPr>
          <p:cNvPr id="6" name="Объект 5"/>
          <p:cNvPicPr>
            <a:picLocks noGrp="1" noChangeAspect="1"/>
          </p:cNvPicPr>
          <p:nvPr>
            <p:ph sz="half" idx="2"/>
          </p:nvPr>
        </p:nvPicPr>
        <p:blipFill>
          <a:blip r:embed="rId3"/>
          <a:stretch>
            <a:fillRect/>
          </a:stretch>
        </p:blipFill>
        <p:spPr>
          <a:xfrm>
            <a:off x="6172200" y="1825625"/>
            <a:ext cx="5181600" cy="3734041"/>
          </a:xfrm>
          <a:prstGeom prst="rect">
            <a:avLst/>
          </a:prstGeom>
        </p:spPr>
      </p:pic>
    </p:spTree>
    <p:extLst>
      <p:ext uri="{BB962C8B-B14F-4D97-AF65-F5344CB8AC3E}">
        <p14:creationId xmlns:p14="http://schemas.microsoft.com/office/powerpoint/2010/main" val="325865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Визвольні змагання початку ХХ століття</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На початку ХХ століття українські землі були поділені між Австро-Угорською та Російською імперіями. Після І Світової війни ці імперії розпалися, а в українців з’явилася можливість створити власну державу.</a:t>
            </a:r>
            <a:endParaRPr lang="en-US" dirty="0"/>
          </a:p>
        </p:txBody>
      </p:sp>
      <p:pic>
        <p:nvPicPr>
          <p:cNvPr id="6" name="Объект 5"/>
          <p:cNvPicPr>
            <a:picLocks noGrp="1" noChangeAspect="1"/>
          </p:cNvPicPr>
          <p:nvPr>
            <p:ph sz="half" idx="2"/>
          </p:nvPr>
        </p:nvPicPr>
        <p:blipFill>
          <a:blip r:embed="rId3"/>
          <a:stretch>
            <a:fillRect/>
          </a:stretch>
        </p:blipFill>
        <p:spPr>
          <a:xfrm>
            <a:off x="6346372" y="2055812"/>
            <a:ext cx="5181600" cy="2914650"/>
          </a:xfrm>
          <a:prstGeom prst="rect">
            <a:avLst/>
          </a:prstGeom>
        </p:spPr>
      </p:pic>
    </p:spTree>
    <p:extLst>
      <p:ext uri="{BB962C8B-B14F-4D97-AF65-F5344CB8AC3E}">
        <p14:creationId xmlns:p14="http://schemas.microsoft.com/office/powerpoint/2010/main" val="148739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Українська Народна Республіка</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7 листопада 1917 року ІІІ Універсал Української Центральної Ради проголосив назву держави українців – УНР (Українська Народна Республіка)</a:t>
            </a:r>
            <a:endParaRPr lang="en-US" dirty="0"/>
          </a:p>
        </p:txBody>
      </p:sp>
      <p:pic>
        <p:nvPicPr>
          <p:cNvPr id="6" name="Объект 5"/>
          <p:cNvPicPr>
            <a:picLocks noGrp="1" noChangeAspect="1"/>
          </p:cNvPicPr>
          <p:nvPr>
            <p:ph sz="half" idx="2"/>
          </p:nvPr>
        </p:nvPicPr>
        <p:blipFill>
          <a:blip r:embed="rId3"/>
          <a:stretch>
            <a:fillRect/>
          </a:stretch>
        </p:blipFill>
        <p:spPr>
          <a:xfrm>
            <a:off x="6515100" y="1825625"/>
            <a:ext cx="5181600" cy="3789045"/>
          </a:xfrm>
          <a:prstGeom prst="rect">
            <a:avLst/>
          </a:prstGeom>
        </p:spPr>
      </p:pic>
    </p:spTree>
    <p:extLst>
      <p:ext uri="{BB962C8B-B14F-4D97-AF65-F5344CB8AC3E}">
        <p14:creationId xmlns:p14="http://schemas.microsoft.com/office/powerpoint/2010/main" val="255147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12192000" cy="6897188"/>
          </a:xfrm>
          <a:prstGeom prst="rect">
            <a:avLst/>
          </a:prstGeom>
        </p:spPr>
      </p:pic>
      <p:sp>
        <p:nvSpPr>
          <p:cNvPr id="3" name="Заголовок 2"/>
          <p:cNvSpPr>
            <a:spLocks noGrp="1"/>
          </p:cNvSpPr>
          <p:nvPr>
            <p:ph type="title"/>
          </p:nvPr>
        </p:nvSpPr>
        <p:spPr/>
        <p:txBody>
          <a:bodyPr/>
          <a:lstStyle/>
          <a:p>
            <a:pPr algn="ctr"/>
            <a:r>
              <a:rPr lang="uk-UA" b="1" dirty="0" smtClean="0">
                <a:solidFill>
                  <a:srgbClr val="FF0000"/>
                </a:solidFill>
              </a:rPr>
              <a:t>Українська Держава</a:t>
            </a:r>
            <a:endParaRPr lang="en-US" b="1" dirty="0">
              <a:solidFill>
                <a:srgbClr val="FF0000"/>
              </a:solidFill>
            </a:endParaRPr>
          </a:p>
        </p:txBody>
      </p:sp>
      <p:sp>
        <p:nvSpPr>
          <p:cNvPr id="4" name="Объект 3"/>
          <p:cNvSpPr>
            <a:spLocks noGrp="1"/>
          </p:cNvSpPr>
          <p:nvPr>
            <p:ph sz="half" idx="1"/>
          </p:nvPr>
        </p:nvSpPr>
        <p:spPr/>
        <p:txBody>
          <a:bodyPr/>
          <a:lstStyle/>
          <a:p>
            <a:pPr marL="0" indent="0">
              <a:buNone/>
            </a:pPr>
            <a:r>
              <a:rPr lang="uk-UA" dirty="0" smtClean="0"/>
              <a:t>29 квітня 1918 року було проголошено Українську Державу, на чолі її став Гетьман Павло Скоропадський. Проіснувала вона до 14 грудня 1918 року.</a:t>
            </a:r>
            <a:endParaRPr lang="en-US" dirty="0"/>
          </a:p>
        </p:txBody>
      </p:sp>
      <p:pic>
        <p:nvPicPr>
          <p:cNvPr id="6" name="Объект 5"/>
          <p:cNvPicPr>
            <a:picLocks noGrp="1" noChangeAspect="1"/>
          </p:cNvPicPr>
          <p:nvPr>
            <p:ph sz="half" idx="2"/>
          </p:nvPr>
        </p:nvPicPr>
        <p:blipFill>
          <a:blip r:embed="rId3"/>
          <a:stretch>
            <a:fillRect/>
          </a:stretch>
        </p:blipFill>
        <p:spPr>
          <a:xfrm>
            <a:off x="6221368" y="1825625"/>
            <a:ext cx="5831293" cy="3460478"/>
          </a:xfrm>
          <a:prstGeom prst="rect">
            <a:avLst/>
          </a:prstGeom>
        </p:spPr>
      </p:pic>
    </p:spTree>
    <p:extLst>
      <p:ext uri="{BB962C8B-B14F-4D97-AF65-F5344CB8AC3E}">
        <p14:creationId xmlns:p14="http://schemas.microsoft.com/office/powerpoint/2010/main" val="346605928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690</Words>
  <Application>Microsoft Office PowerPoint</Application>
  <PresentationFormat>Широкоэкранный</PresentationFormat>
  <Paragraphs>35</Paragraphs>
  <Slides>18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18</vt:i4>
      </vt:variant>
    </vt:vector>
  </HeadingPairs>
  <TitlesOfParts>
    <vt:vector size="22" baseType="lpstr">
      <vt:lpstr>Arial</vt:lpstr>
      <vt:lpstr>Calibri</vt:lpstr>
      <vt:lpstr>Calibri Light</vt:lpstr>
      <vt:lpstr>Тема Office</vt:lpstr>
      <vt:lpstr>Презентация PowerPoint</vt:lpstr>
      <vt:lpstr>31 річниця проголошення незалежності України</vt:lpstr>
      <vt:lpstr>Референдум 1 грудня 1991 року</vt:lpstr>
      <vt:lpstr>Тисячолітня історія української державності</vt:lpstr>
      <vt:lpstr>Русь – давня держава українського народу</vt:lpstr>
      <vt:lpstr>Перша спроба створення української національної держави</vt:lpstr>
      <vt:lpstr>Визвольні змагання початку ХХ століття</vt:lpstr>
      <vt:lpstr>Українська Народна Республіка</vt:lpstr>
      <vt:lpstr>Українська Держава</vt:lpstr>
      <vt:lpstr>УНР часів Директорії</vt:lpstr>
      <vt:lpstr>Західноукраїнська Народна Республіка</vt:lpstr>
      <vt:lpstr>Соборна Україна</vt:lpstr>
      <vt:lpstr>Радянська Україна</vt:lpstr>
      <vt:lpstr>Карпатська Україна.</vt:lpstr>
      <vt:lpstr>УРСР після ІІ Світової війни</vt:lpstr>
      <vt:lpstr>Війна за незалежність.</vt:lpstr>
      <vt:lpstr>«В Україні йде війна народна…»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Викладач</dc:creator>
  <cp:lastModifiedBy>Викладач</cp:lastModifiedBy>
  <cp:revision>16</cp:revision>
  <dcterms:created xsi:type="dcterms:W3CDTF">2022-08-22T07:37:45Z</dcterms:created>
  <dcterms:modified xsi:type="dcterms:W3CDTF">2022-08-23T11:11:33Z</dcterms:modified>
</cp:coreProperties>
</file>